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71" r:id="rId5"/>
    <p:sldId id="264" r:id="rId6"/>
    <p:sldId id="2595" r:id="rId7"/>
    <p:sldId id="272" r:id="rId8"/>
    <p:sldId id="257" r:id="rId9"/>
    <p:sldId id="2602" r:id="rId10"/>
    <p:sldId id="292" r:id="rId11"/>
    <p:sldId id="2600" r:id="rId12"/>
    <p:sldId id="2599" r:id="rId13"/>
    <p:sldId id="2597" r:id="rId14"/>
    <p:sldId id="2598" r:id="rId15"/>
    <p:sldId id="2601" r:id="rId16"/>
    <p:sldId id="2596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507C"/>
    <a:srgbClr val="322944"/>
    <a:srgbClr val="EA0763"/>
    <a:srgbClr val="742575"/>
    <a:srgbClr val="D482D4"/>
    <a:srgbClr val="953395"/>
    <a:srgbClr val="5C5CEE"/>
    <a:srgbClr val="8D2C85"/>
    <a:srgbClr val="FFFFFF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90" y="31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11/02/2026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671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3AF03-4469-C999-84B4-3C850B83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21F72B5-E195-31B4-60F5-4BB193A15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9E3E2B-626C-B923-83FA-85DA0EF9E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AA5436-0B7C-230F-7C0A-F44BB9749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13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739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dirty="0">
                <a:solidFill>
                  <a:srgbClr val="322944"/>
                </a:solidFill>
              </a:rPr>
              <a:t>Global Power Platform Bootcamp 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s-CO" sz="4000" b="1" kern="1200" dirty="0" err="1">
                <a:solidFill>
                  <a:srgbClr val="322944"/>
                </a:solidFill>
                <a:latin typeface="+mn-lt"/>
                <a:ea typeface="+mn-ea"/>
                <a:cs typeface="+mn-cs"/>
              </a:rPr>
              <a:t>Agent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 Bootcamp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2026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99DA376-7D99-1255-23AF-B2687D81245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7E198C2D-75F3-250E-E58E-216BC3E955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31" name="Imagen 30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E5CB6AC4-3D14-2A74-5B1A-6F61AC8178C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26" name="Picture 2" descr="All Microsoft Fabric icons for diagramming - Sam Debruyn">
            <a:extLst>
              <a:ext uri="{FF2B5EF4-FFF2-40B4-BE49-F238E27FC236}">
                <a16:creationId xmlns:a16="http://schemas.microsoft.com/office/drawing/2014/main" id="{25ABA0D7-A5EF-89B2-8335-ACDF43371B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 descr="Forma&#10;&#10;El contenido generado por IA puede ser incorrecto.">
            <a:extLst>
              <a:ext uri="{FF2B5EF4-FFF2-40B4-BE49-F238E27FC236}">
                <a16:creationId xmlns:a16="http://schemas.microsoft.com/office/drawing/2014/main" id="{82911D1B-2005-3F7A-9D1A-9AAB88F5D18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35" name="Imagen 34" descr="Icono&#10;&#10;El contenido generado por IA puede ser incorrecto.">
            <a:extLst>
              <a:ext uri="{FF2B5EF4-FFF2-40B4-BE49-F238E27FC236}">
                <a16:creationId xmlns:a16="http://schemas.microsoft.com/office/drawing/2014/main" id="{1660DFDC-AA6D-4D20-4351-C319B9E6FC6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36" name="Imagen 35" descr="Icono&#10;&#10;El contenido generado por IA puede ser incorrecto.">
            <a:extLst>
              <a:ext uri="{FF2B5EF4-FFF2-40B4-BE49-F238E27FC236}">
                <a16:creationId xmlns:a16="http://schemas.microsoft.com/office/drawing/2014/main" id="{68826612-BB48-1CB0-C0FD-73AB52610C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CAB225A8-750F-F70D-840E-61DF2940F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05827EE4-6A9A-09DA-59F6-31992FD7C3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2DE8211E-EE30-F534-63E7-2E923AC0AC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2" name="Graphic 12">
            <a:extLst>
              <a:ext uri="{FF2B5EF4-FFF2-40B4-BE49-F238E27FC236}">
                <a16:creationId xmlns:a16="http://schemas.microsoft.com/office/drawing/2014/main" id="{910D376C-3831-0059-638E-DF82AF4E14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9F195A82-8B0F-5226-6CF1-A1970D9E2720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Imagen 13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5353824B-E6AD-B76C-3AAF-D86A828CF7D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FEC94C27-CE10-8460-70B4-DDBFA806279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6" name="Imagen 15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FEAC62F7-36E0-1AF0-869F-2BD092ED15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7" name="Picture 2" descr="All Microsoft Fabric icons for diagramming - Sam Debruyn">
            <a:extLst>
              <a:ext uri="{FF2B5EF4-FFF2-40B4-BE49-F238E27FC236}">
                <a16:creationId xmlns:a16="http://schemas.microsoft.com/office/drawing/2014/main" id="{90B61367-66A5-C9AB-1331-BE5D71666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 descr="Forma&#10;&#10;El contenido generado por IA puede ser incorrecto.">
            <a:extLst>
              <a:ext uri="{FF2B5EF4-FFF2-40B4-BE49-F238E27FC236}">
                <a16:creationId xmlns:a16="http://schemas.microsoft.com/office/drawing/2014/main" id="{21527C8D-E6AF-D1A7-5F25-F0B041AA07C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B543D8BA-8B1B-9085-C92E-A44FD7CE8E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0" name="Imagen 19" descr="Icono&#10;&#10;El contenido generado por IA puede ser incorrecto.">
            <a:extLst>
              <a:ext uri="{FF2B5EF4-FFF2-40B4-BE49-F238E27FC236}">
                <a16:creationId xmlns:a16="http://schemas.microsoft.com/office/drawing/2014/main" id="{51B60A17-DEA6-0AA3-E243-08F228805B5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5961EE2D-95FC-677E-C029-B035D6E76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124C64BA-A93F-0D7B-D84B-63B959847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43D82821-B4F0-C424-AFF6-9A711E51A1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6C833CA-E946-12DC-1143-3208DC5FFF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C68A1FAD-68F4-473B-2115-6988297DF0EB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141494B-0989-6582-24E3-CDE9050B26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B3EDB7D0-F48B-F921-CF58-3D397BA26F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9" name="Imagen 1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14E955F-5266-9214-7917-F1BBB7EE6C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20" name="Picture 2" descr="All Microsoft Fabric icons for diagramming - Sam Debruyn">
            <a:extLst>
              <a:ext uri="{FF2B5EF4-FFF2-40B4-BE49-F238E27FC236}">
                <a16:creationId xmlns:a16="http://schemas.microsoft.com/office/drawing/2014/main" id="{1978A1C9-AF8C-A3BB-978F-C276AA106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Forma&#10;&#10;El contenido generado por IA puede ser incorrecto.">
            <a:extLst>
              <a:ext uri="{FF2B5EF4-FFF2-40B4-BE49-F238E27FC236}">
                <a16:creationId xmlns:a16="http://schemas.microsoft.com/office/drawing/2014/main" id="{E13BE7CB-2630-0BFA-3B1E-B70E12DA87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22" name="Imagen 21" descr="Icono&#10;&#10;El contenido generado por IA puede ser incorrecto.">
            <a:extLst>
              <a:ext uri="{FF2B5EF4-FFF2-40B4-BE49-F238E27FC236}">
                <a16:creationId xmlns:a16="http://schemas.microsoft.com/office/drawing/2014/main" id="{B86631CA-56B5-B179-AB89-67E764DE3B2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552CF5E5-5D11-9788-EFA4-FA6DF9CEA00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D24F70-330F-250E-A77F-C248EB8C9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CACE6E-500F-2563-6BC8-8CAC03D64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7E2AA9-A172-0F4C-9BB1-87F02DCC3B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5DCA55E7-684B-5284-A865-A81B6DF4A9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3D06628-6AF1-CECA-487B-9CCAEAE5830A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3" name="Imagen 12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327D5E50-80B4-CDCD-4B81-913D6EA358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4A60ACAA-0936-B469-2CAF-AC6034BD80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5" name="Imagen 1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A583E543-E19A-E9CB-F438-DD411EF1C5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6" name="Picture 2" descr="All Microsoft Fabric icons for diagramming - Sam Debruyn">
            <a:extLst>
              <a:ext uri="{FF2B5EF4-FFF2-40B4-BE49-F238E27FC236}">
                <a16:creationId xmlns:a16="http://schemas.microsoft.com/office/drawing/2014/main" id="{320360EA-9FA5-7BC6-2828-F6ADC79626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Forma&#10;&#10;El contenido generado por IA puede ser incorrecto.">
            <a:extLst>
              <a:ext uri="{FF2B5EF4-FFF2-40B4-BE49-F238E27FC236}">
                <a16:creationId xmlns:a16="http://schemas.microsoft.com/office/drawing/2014/main" id="{CAA047B6-CC26-2237-68F5-B564C8ECACA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7F6ECC1C-4F3B-4A4C-FB50-FEE86CB8EF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30B91F7D-E56F-B57A-3606-1A5C08BD25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295BDA9E-AC66-B54A-F654-E588BC561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FB36A320-A0F8-FD2A-3CE3-22A1F8844F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AD9405FC-F017-52B4-6CCE-A03EC76A9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7AECA370-F948-4C89-57D8-A7A00484E2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B65432FE-F37A-EE74-058D-67E76E0D2C5D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Imagen 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25882A82-EAA4-CE4E-A241-072AC7AF6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61947A7E-8D4E-22B1-6F80-754B60B92F5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C6A5DE03-D2CB-FD19-095F-5AE87DC79F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" name="Picture 2" descr="All Microsoft Fabric icons for diagramming - Sam Debruyn">
            <a:extLst>
              <a:ext uri="{FF2B5EF4-FFF2-40B4-BE49-F238E27FC236}">
                <a16:creationId xmlns:a16="http://schemas.microsoft.com/office/drawing/2014/main" id="{6A6F4FC2-AF9D-F8E8-DA63-397C81BAC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0D2CFC83-0E40-A41D-D51E-837D202366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2708F209-B273-A441-BB21-AB556B95CEA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042B32E8-B218-5168-7F8D-50E7731281D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2026/location-detail/?id=204afdc1-9ec1-f011-aa43-000d3af39bfd&amp;city=Cali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powerplatformbootcamp.com/2026/location-detail/?id=204afdc1-9ec1-f011-aa43-000d3af39bfd&amp;city=Cal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EC86-5BDC-0F78-E4C5-05F42ADA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72655AB-5CF3-5132-B959-E472161437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Ricardo Monroy Palacios.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EF3C02-B45B-506E-33D1-4677C95D0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/>
              <a:t>De coordenadas a decisiones: </a:t>
            </a:r>
          </a:p>
          <a:p>
            <a:r>
              <a:rPr lang="es-MX" dirty="0"/>
              <a:t>Cómo crear un tablero geoespacial en </a:t>
            </a:r>
            <a:r>
              <a:rPr lang="es-MX" dirty="0" err="1"/>
              <a:t>Power</a:t>
            </a:r>
            <a:r>
              <a:rPr lang="es-MX" dirty="0"/>
              <a:t> BI y Azure </a:t>
            </a:r>
            <a:r>
              <a:rPr lang="es-MX" dirty="0" err="1"/>
              <a:t>Maps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E7EF7E-A445-90B6-368C-9356C07C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5" t="5913" r="17515" b="5913"/>
          <a:stretch>
            <a:fillRect/>
          </a:stretch>
        </p:blipFill>
        <p:spPr>
          <a:xfrm>
            <a:off x="2255739" y="3350192"/>
            <a:ext cx="2221962" cy="2221992"/>
          </a:xfrm>
          <a:prstGeom prst="flowChartConnector">
            <a:avLst/>
          </a:prstGeom>
        </p:spPr>
      </p:pic>
      <p:pic>
        <p:nvPicPr>
          <p:cNvPr id="8" name="Imagen 7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9B686223-8E18-2A72-8992-43FEED46B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5" y="4022184"/>
            <a:ext cx="969798" cy="969798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50FE6E-ECB1-399F-49F3-D62B1E509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 fontScale="92500"/>
          </a:bodyPr>
          <a:lstStyle/>
          <a:p>
            <a:r>
              <a:rPr lang="es-CO" dirty="0"/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121358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E4FD-B903-593E-4E59-4F0351EE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E417F60E-63BF-EC00-A1C4-6D2CA0760ABF}"/>
              </a:ext>
            </a:extLst>
          </p:cNvPr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800" b="1" dirty="0"/>
              <a:t>Escenarios de uso</a:t>
            </a:r>
            <a:endParaRPr lang="en-US" sz="48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D4AAC0AE-D4F0-EAC4-5132-6460C68E0BE6}"/>
              </a:ext>
            </a:extLst>
          </p:cNvPr>
          <p:cNvSpPr/>
          <p:nvPr/>
        </p:nvSpPr>
        <p:spPr>
          <a:xfrm>
            <a:off x="457199" y="914400"/>
            <a:ext cx="5445889" cy="164592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400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A16B4479-9757-FF87-B238-4E7DFE63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360" y="1097280"/>
            <a:ext cx="365760" cy="365760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85032275-A484-7129-2801-B80DE729BD87}"/>
              </a:ext>
            </a:extLst>
          </p:cNvPr>
          <p:cNvSpPr/>
          <p:nvPr/>
        </p:nvSpPr>
        <p:spPr>
          <a:xfrm>
            <a:off x="1005840" y="1097280"/>
            <a:ext cx="3291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/>
              <a:t>Operación</a:t>
            </a:r>
            <a:endParaRPr lang="en-US" sz="32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E8502754-2D3F-D66E-242B-F8F7AF317976}"/>
              </a:ext>
            </a:extLst>
          </p:cNvPr>
          <p:cNvSpPr/>
          <p:nvPr/>
        </p:nvSpPr>
        <p:spPr>
          <a:xfrm>
            <a:off x="594359" y="1417320"/>
            <a:ext cx="5111959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/>
              <a:t>Priorizar despliegue de personal y recursos según volumen y severidad de tickets.</a:t>
            </a: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5C8CA63B-E483-E2A6-6C32-B21101450FFA}"/>
              </a:ext>
            </a:extLst>
          </p:cNvPr>
          <p:cNvSpPr/>
          <p:nvPr/>
        </p:nvSpPr>
        <p:spPr>
          <a:xfrm>
            <a:off x="6620720" y="914400"/>
            <a:ext cx="4976919" cy="164592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400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DBE79062-F029-AA4D-4646-313EDE9660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57881" y="1097280"/>
            <a:ext cx="365760" cy="365760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F7397C6F-1038-46D6-2896-D673058FEE7A}"/>
              </a:ext>
            </a:extLst>
          </p:cNvPr>
          <p:cNvSpPr/>
          <p:nvPr/>
        </p:nvSpPr>
        <p:spPr>
          <a:xfrm>
            <a:off x="7169361" y="1097280"/>
            <a:ext cx="3291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/>
              <a:t>Planeación</a:t>
            </a:r>
            <a:endParaRPr lang="en-US" sz="32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22E31869-B486-9603-80B4-7BE31AD71FFB}"/>
              </a:ext>
            </a:extLst>
          </p:cNvPr>
          <p:cNvSpPr/>
          <p:nvPr/>
        </p:nvSpPr>
        <p:spPr>
          <a:xfrm>
            <a:off x="6757880" y="1417320"/>
            <a:ext cx="4689481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/>
              <a:t>Anticipar la carga futura identificando patrones geográficos y temporales.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E26A57DC-27A9-46E4-6424-4C433565F81D}"/>
              </a:ext>
            </a:extLst>
          </p:cNvPr>
          <p:cNvSpPr/>
          <p:nvPr/>
        </p:nvSpPr>
        <p:spPr>
          <a:xfrm>
            <a:off x="457200" y="2743200"/>
            <a:ext cx="5445888" cy="164592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400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555C113C-8905-D99B-5A50-FE8BDE49961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360" y="2926080"/>
            <a:ext cx="365760" cy="365760"/>
          </a:xfrm>
          <a:prstGeom prst="rect">
            <a:avLst/>
          </a:prstGeom>
        </p:spPr>
      </p:pic>
      <p:sp>
        <p:nvSpPr>
          <p:cNvPr id="19" name="Text 8">
            <a:extLst>
              <a:ext uri="{FF2B5EF4-FFF2-40B4-BE49-F238E27FC236}">
                <a16:creationId xmlns:a16="http://schemas.microsoft.com/office/drawing/2014/main" id="{C831FA4E-6F2A-4F43-33B1-D97451375330}"/>
              </a:ext>
            </a:extLst>
          </p:cNvPr>
          <p:cNvSpPr/>
          <p:nvPr/>
        </p:nvSpPr>
        <p:spPr>
          <a:xfrm>
            <a:off x="1005840" y="2926080"/>
            <a:ext cx="3291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/>
              <a:t>Gestión</a:t>
            </a:r>
            <a:endParaRPr lang="en-US" sz="32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B185FB95-FAD7-3DC7-328F-B2EFD7B29679}"/>
              </a:ext>
            </a:extLst>
          </p:cNvPr>
          <p:cNvSpPr/>
          <p:nvPr/>
        </p:nvSpPr>
        <p:spPr>
          <a:xfrm>
            <a:off x="594360" y="3246120"/>
            <a:ext cx="5111958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/>
              <a:t>Monitorear SLA y tiempos de resolución para cada comuna o zona.</a:t>
            </a:r>
          </a:p>
        </p:txBody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BFE296DD-3D56-A53F-D84D-7F4102B4870B}"/>
              </a:ext>
            </a:extLst>
          </p:cNvPr>
          <p:cNvSpPr/>
          <p:nvPr/>
        </p:nvSpPr>
        <p:spPr>
          <a:xfrm>
            <a:off x="6620721" y="2743200"/>
            <a:ext cx="4976918" cy="164592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4000"/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5A8E04F3-A934-2744-4B0B-29CFAC3BE2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57881" y="2926080"/>
            <a:ext cx="365760" cy="365760"/>
          </a:xfrm>
          <a:prstGeom prst="rect">
            <a:avLst/>
          </a:prstGeom>
        </p:spPr>
      </p:pic>
      <p:sp>
        <p:nvSpPr>
          <p:cNvPr id="23" name="Text 11">
            <a:extLst>
              <a:ext uri="{FF2B5EF4-FFF2-40B4-BE49-F238E27FC236}">
                <a16:creationId xmlns:a16="http://schemas.microsoft.com/office/drawing/2014/main" id="{78EF928B-60AA-F8CD-4DA3-3574D7C98AA8}"/>
              </a:ext>
            </a:extLst>
          </p:cNvPr>
          <p:cNvSpPr/>
          <p:nvPr/>
        </p:nvSpPr>
        <p:spPr>
          <a:xfrm>
            <a:off x="7169361" y="2926080"/>
            <a:ext cx="3291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/>
              <a:t>Ejecutivo</a:t>
            </a:r>
            <a:endParaRPr lang="en-US" sz="320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AB31CAD6-E2B4-4719-8345-E8FE6A7B41E7}"/>
              </a:ext>
            </a:extLst>
          </p:cNvPr>
          <p:cNvSpPr/>
          <p:nvPr/>
        </p:nvSpPr>
        <p:spPr>
          <a:xfrm>
            <a:off x="6757881" y="3246120"/>
            <a:ext cx="4839758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/>
              <a:t>Tomar decisiones estratégicas basadas en densidad y tipo de demandas.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48790770-6C40-7E50-85D9-BE0CD9981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80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CA8F-F264-6080-C3CC-FFC4404BF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FE0F492C-A271-CC8C-36BF-EDAEBA5B8E87}"/>
              </a:ext>
            </a:extLst>
          </p:cNvPr>
          <p:cNvSpPr/>
          <p:nvPr/>
        </p:nvSpPr>
        <p:spPr>
          <a:xfrm>
            <a:off x="457199" y="436370"/>
            <a:ext cx="15680751" cy="43239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000" b="1" dirty="0"/>
              <a:t>Construcción paso a paso</a:t>
            </a:r>
            <a:endParaRPr lang="en-US" sz="400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FE577047-70A5-AD69-07D9-272A84B2EE07}"/>
              </a:ext>
            </a:extLst>
          </p:cNvPr>
          <p:cNvSpPr/>
          <p:nvPr/>
        </p:nvSpPr>
        <p:spPr>
          <a:xfrm>
            <a:off x="515073" y="1239649"/>
            <a:ext cx="468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2"/>
            </a:solidFill>
            <a:prstDash val="solid"/>
          </a:ln>
        </p:spPr>
        <p:txBody>
          <a:bodyPr/>
          <a:lstStyle/>
          <a:p>
            <a:endParaRPr sz="3200">
              <a:solidFill>
                <a:schemeClr val="bg1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8191D0D-A9C2-58FD-AB0F-E1799CB548B6}"/>
              </a:ext>
            </a:extLst>
          </p:cNvPr>
          <p:cNvSpPr/>
          <p:nvPr/>
        </p:nvSpPr>
        <p:spPr>
          <a:xfrm>
            <a:off x="457199" y="1309099"/>
            <a:ext cx="609807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B03290F-BB40-F65B-17D3-F36D477BFDC8}"/>
              </a:ext>
            </a:extLst>
          </p:cNvPr>
          <p:cNvSpPr/>
          <p:nvPr/>
        </p:nvSpPr>
        <p:spPr>
          <a:xfrm>
            <a:off x="1158625" y="1309099"/>
            <a:ext cx="6969223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Preparar los datos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F8C69C42-9AC7-93F2-6B98-ABE4EC744714}"/>
              </a:ext>
            </a:extLst>
          </p:cNvPr>
          <p:cNvSpPr/>
          <p:nvPr/>
        </p:nvSpPr>
        <p:spPr>
          <a:xfrm>
            <a:off x="1158625" y="1537699"/>
            <a:ext cx="9582681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/>
              <a:t>Genera un Excel con tickets sintéticos, tabla de zonas y tabla de sitios (coordenadas principales).</a:t>
            </a: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B1A7F12F-124D-CE45-687C-DA60082FA838}"/>
              </a:ext>
            </a:extLst>
          </p:cNvPr>
          <p:cNvSpPr/>
          <p:nvPr/>
        </p:nvSpPr>
        <p:spPr>
          <a:xfrm>
            <a:off x="515074" y="1834009"/>
            <a:ext cx="468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2"/>
            </a:solidFill>
            <a:prstDash val="solid"/>
          </a:ln>
        </p:spPr>
        <p:txBody>
          <a:bodyPr/>
          <a:lstStyle/>
          <a:p>
            <a:endParaRPr sz="3200">
              <a:solidFill>
                <a:schemeClr val="bg1"/>
              </a:solidFill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78D9A4B3-45F1-C798-9049-56E0229C0A1B}"/>
              </a:ext>
            </a:extLst>
          </p:cNvPr>
          <p:cNvSpPr/>
          <p:nvPr/>
        </p:nvSpPr>
        <p:spPr>
          <a:xfrm>
            <a:off x="457199" y="1903459"/>
            <a:ext cx="609807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C46C3F28-9330-4878-42C7-C91CBB3AF5B1}"/>
              </a:ext>
            </a:extLst>
          </p:cNvPr>
          <p:cNvSpPr/>
          <p:nvPr/>
        </p:nvSpPr>
        <p:spPr>
          <a:xfrm>
            <a:off x="1158625" y="1903459"/>
            <a:ext cx="6969223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Importar en Power BI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E7CEB48-985E-DAD6-4662-780F6F90CB20}"/>
              </a:ext>
            </a:extLst>
          </p:cNvPr>
          <p:cNvSpPr/>
          <p:nvPr/>
        </p:nvSpPr>
        <p:spPr>
          <a:xfrm>
            <a:off x="1158625" y="2132059"/>
            <a:ext cx="9582681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/>
              <a:t>Carga las tablas de tickets, zonas y sitios junto con el GeoJSON.</a:t>
            </a:r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69239315-312B-B6CE-91CC-16C429B33681}"/>
              </a:ext>
            </a:extLst>
          </p:cNvPr>
          <p:cNvSpPr/>
          <p:nvPr/>
        </p:nvSpPr>
        <p:spPr>
          <a:xfrm>
            <a:off x="515074" y="2428369"/>
            <a:ext cx="468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2"/>
            </a:solidFill>
            <a:prstDash val="solid"/>
          </a:ln>
        </p:spPr>
        <p:txBody>
          <a:bodyPr/>
          <a:lstStyle/>
          <a:p>
            <a:endParaRPr sz="3200">
              <a:solidFill>
                <a:schemeClr val="bg1"/>
              </a:solidFill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496D3569-D592-0251-BBD9-5ED9F0DCC4D2}"/>
              </a:ext>
            </a:extLst>
          </p:cNvPr>
          <p:cNvSpPr/>
          <p:nvPr/>
        </p:nvSpPr>
        <p:spPr>
          <a:xfrm>
            <a:off x="457199" y="2497819"/>
            <a:ext cx="609807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FFC91C6D-675F-513B-F156-B9141BA4936B}"/>
              </a:ext>
            </a:extLst>
          </p:cNvPr>
          <p:cNvSpPr/>
          <p:nvPr/>
        </p:nvSpPr>
        <p:spPr>
          <a:xfrm>
            <a:off x="1158625" y="2497819"/>
            <a:ext cx="6969223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Modelar relaciones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1D25CD2-E04A-8277-A12A-6B298923FD36}"/>
              </a:ext>
            </a:extLst>
          </p:cNvPr>
          <p:cNvSpPr/>
          <p:nvPr/>
        </p:nvSpPr>
        <p:spPr>
          <a:xfrm>
            <a:off x="1158625" y="2726419"/>
            <a:ext cx="9582681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/>
              <a:t>Relaciona Tickets[Zona] con GeoJSON.properties.name y con la tabla de sitios.</a:t>
            </a:r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EE8BBAFA-69C5-77B8-5669-2E7B61F39869}"/>
              </a:ext>
            </a:extLst>
          </p:cNvPr>
          <p:cNvSpPr/>
          <p:nvPr/>
        </p:nvSpPr>
        <p:spPr>
          <a:xfrm>
            <a:off x="515074" y="3022729"/>
            <a:ext cx="468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2"/>
            </a:solidFill>
            <a:prstDash val="solid"/>
          </a:ln>
        </p:spPr>
        <p:txBody>
          <a:bodyPr/>
          <a:lstStyle/>
          <a:p>
            <a:endParaRPr sz="3200">
              <a:solidFill>
                <a:schemeClr val="bg1"/>
              </a:solidFill>
            </a:endParaRPr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D326183B-E73B-BCBD-C438-D6E411661390}"/>
              </a:ext>
            </a:extLst>
          </p:cNvPr>
          <p:cNvSpPr/>
          <p:nvPr/>
        </p:nvSpPr>
        <p:spPr>
          <a:xfrm>
            <a:off x="457199" y="3092179"/>
            <a:ext cx="609807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73A12E04-19A1-8A36-D6A5-B525743CD1CE}"/>
              </a:ext>
            </a:extLst>
          </p:cNvPr>
          <p:cNvSpPr/>
          <p:nvPr/>
        </p:nvSpPr>
        <p:spPr>
          <a:xfrm>
            <a:off x="1158625" y="3092179"/>
            <a:ext cx="6969223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Crear el visual Azure Maps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3AF231C4-FAA0-60BC-A396-DE5A39CBF899}"/>
              </a:ext>
            </a:extLst>
          </p:cNvPr>
          <p:cNvSpPr/>
          <p:nvPr/>
        </p:nvSpPr>
        <p:spPr>
          <a:xfrm>
            <a:off x="1158625" y="3320779"/>
            <a:ext cx="9582681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/>
              <a:t>Añade capas: polígonos (zonas) y puntos (tickets). Configura colores y alturas.</a:t>
            </a:r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D5056D62-F776-63A4-0D9F-4F0FF3B92046}"/>
              </a:ext>
            </a:extLst>
          </p:cNvPr>
          <p:cNvSpPr/>
          <p:nvPr/>
        </p:nvSpPr>
        <p:spPr>
          <a:xfrm>
            <a:off x="515074" y="3617089"/>
            <a:ext cx="468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2"/>
            </a:solidFill>
            <a:prstDash val="solid"/>
          </a:ln>
        </p:spPr>
        <p:txBody>
          <a:bodyPr/>
          <a:lstStyle/>
          <a:p>
            <a:endParaRPr sz="3200">
              <a:solidFill>
                <a:schemeClr val="bg1"/>
              </a:solidFill>
            </a:endParaRPr>
          </a:p>
        </p:txBody>
      </p:sp>
      <p:sp>
        <p:nvSpPr>
          <p:cNvPr id="24" name="Text 18">
            <a:extLst>
              <a:ext uri="{FF2B5EF4-FFF2-40B4-BE49-F238E27FC236}">
                <a16:creationId xmlns:a16="http://schemas.microsoft.com/office/drawing/2014/main" id="{B28FCB73-4E4D-A737-92D9-198BE04CD865}"/>
              </a:ext>
            </a:extLst>
          </p:cNvPr>
          <p:cNvSpPr/>
          <p:nvPr/>
        </p:nvSpPr>
        <p:spPr>
          <a:xfrm>
            <a:off x="457199" y="3686539"/>
            <a:ext cx="609807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5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 19">
            <a:extLst>
              <a:ext uri="{FF2B5EF4-FFF2-40B4-BE49-F238E27FC236}">
                <a16:creationId xmlns:a16="http://schemas.microsoft.com/office/drawing/2014/main" id="{26D8AB95-3A72-327A-49AE-FBCA61F53DB8}"/>
              </a:ext>
            </a:extLst>
          </p:cNvPr>
          <p:cNvSpPr/>
          <p:nvPr/>
        </p:nvSpPr>
        <p:spPr>
          <a:xfrm>
            <a:off x="1158625" y="3686539"/>
            <a:ext cx="6969223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Construir KPI y tablas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9A310983-3C68-6AD3-B871-8B637BE7CF5E}"/>
              </a:ext>
            </a:extLst>
          </p:cNvPr>
          <p:cNvSpPr/>
          <p:nvPr/>
        </p:nvSpPr>
        <p:spPr>
          <a:xfrm>
            <a:off x="1158625" y="3915139"/>
            <a:ext cx="9582681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/>
              <a:t>Agrega métricas de SLA, prioridad y recuentos. Usa tablas y matrices para ranking.</a:t>
            </a:r>
          </a:p>
        </p:txBody>
      </p:sp>
      <p:sp>
        <p:nvSpPr>
          <p:cNvPr id="27" name="Shape 21">
            <a:extLst>
              <a:ext uri="{FF2B5EF4-FFF2-40B4-BE49-F238E27FC236}">
                <a16:creationId xmlns:a16="http://schemas.microsoft.com/office/drawing/2014/main" id="{02FF4839-DF6D-9E12-5BA8-2D5CF10C40DE}"/>
              </a:ext>
            </a:extLst>
          </p:cNvPr>
          <p:cNvSpPr/>
          <p:nvPr/>
        </p:nvSpPr>
        <p:spPr>
          <a:xfrm>
            <a:off x="515074" y="4211449"/>
            <a:ext cx="468000" cy="468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bg2"/>
            </a:solidFill>
            <a:prstDash val="solid"/>
          </a:ln>
        </p:spPr>
        <p:txBody>
          <a:bodyPr/>
          <a:lstStyle/>
          <a:p>
            <a:endParaRPr sz="3200">
              <a:solidFill>
                <a:schemeClr val="bg1"/>
              </a:solidFill>
            </a:endParaRPr>
          </a:p>
        </p:txBody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D187B183-2AF9-43A8-825D-4C88AB1288E2}"/>
              </a:ext>
            </a:extLst>
          </p:cNvPr>
          <p:cNvSpPr/>
          <p:nvPr/>
        </p:nvSpPr>
        <p:spPr>
          <a:xfrm>
            <a:off x="457199" y="4280899"/>
            <a:ext cx="609807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6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5B01CE88-F016-21ED-BFB0-7F7BDF38ED67}"/>
              </a:ext>
            </a:extLst>
          </p:cNvPr>
          <p:cNvSpPr/>
          <p:nvPr/>
        </p:nvSpPr>
        <p:spPr>
          <a:xfrm>
            <a:off x="1158625" y="4280899"/>
            <a:ext cx="6969223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Publicar y compartir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0" name="Text 24">
            <a:extLst>
              <a:ext uri="{FF2B5EF4-FFF2-40B4-BE49-F238E27FC236}">
                <a16:creationId xmlns:a16="http://schemas.microsoft.com/office/drawing/2014/main" id="{53AD56F0-CCC9-D80B-D596-2BDEAFEC80B6}"/>
              </a:ext>
            </a:extLst>
          </p:cNvPr>
          <p:cNvSpPr/>
          <p:nvPr/>
        </p:nvSpPr>
        <p:spPr>
          <a:xfrm>
            <a:off x="1158625" y="4509499"/>
            <a:ext cx="9582681" cy="3026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/>
              <a:t>Exporta tu informe o publica en el servicio. Comparte la plantilla y guía.</a:t>
            </a:r>
          </a:p>
        </p:txBody>
      </p:sp>
    </p:spTree>
    <p:extLst>
      <p:ext uri="{BB962C8B-B14F-4D97-AF65-F5344CB8AC3E}">
        <p14:creationId xmlns:p14="http://schemas.microsoft.com/office/powerpoint/2010/main" val="109158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D241F-B5D6-68E9-7CE3-B25ED4E2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675899-3ECC-0D46-D28B-0BFF3BE74E59}"/>
              </a:ext>
            </a:extLst>
          </p:cNvPr>
          <p:cNvSpPr/>
          <p:nvPr/>
        </p:nvSpPr>
        <p:spPr>
          <a:xfrm>
            <a:off x="365760" y="6400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000" b="1" dirty="0"/>
              <a:t>Lectura del </a:t>
            </a:r>
            <a:r>
              <a:rPr lang="es-CO" sz="4000" b="1" noProof="0" dirty="0"/>
              <a:t>tablero</a:t>
            </a:r>
            <a:endParaRPr lang="en-US" sz="40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B41F9EA-49D8-8957-F111-A5C3398E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1" y="1280160"/>
            <a:ext cx="5624910" cy="4212027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71F23560-C857-336A-4BEA-A5AED6EFDEE6}"/>
              </a:ext>
            </a:extLst>
          </p:cNvPr>
          <p:cNvSpPr/>
          <p:nvPr/>
        </p:nvSpPr>
        <p:spPr>
          <a:xfrm>
            <a:off x="6417392" y="1417320"/>
            <a:ext cx="5641914" cy="64008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320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FD71F0A-B101-C33F-E937-B708CA812B29}"/>
              </a:ext>
            </a:extLst>
          </p:cNvPr>
          <p:cNvSpPr/>
          <p:nvPr/>
        </p:nvSpPr>
        <p:spPr>
          <a:xfrm>
            <a:off x="6636703" y="1508760"/>
            <a:ext cx="523892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/>
              <a:t>Polígonos = Territorio
</a:t>
            </a:r>
            <a:r>
              <a:rPr lang="en-US" sz="1200" dirty="0"/>
              <a:t>La </a:t>
            </a:r>
            <a:r>
              <a:rPr lang="en-US" sz="1200" dirty="0" err="1"/>
              <a:t>altura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las columnas representan la cantidad de tickets en cada comuna.</a:t>
            </a:r>
            <a:endParaRPr lang="en-US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9026D9B-D1A7-DF81-88D2-AE428DA356DB}"/>
              </a:ext>
            </a:extLst>
          </p:cNvPr>
          <p:cNvSpPr/>
          <p:nvPr/>
        </p:nvSpPr>
        <p:spPr>
          <a:xfrm>
            <a:off x="6417392" y="2240280"/>
            <a:ext cx="5641914" cy="64008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320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C88C6CD-A826-7309-8258-0B55CA30977C}"/>
              </a:ext>
            </a:extLst>
          </p:cNvPr>
          <p:cNvSpPr/>
          <p:nvPr/>
        </p:nvSpPr>
        <p:spPr>
          <a:xfrm>
            <a:off x="6636703" y="2331720"/>
            <a:ext cx="523892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/>
              <a:t>Puntos = Tickets
</a:t>
            </a:r>
            <a:r>
              <a:rPr lang="en-US" sz="1200" dirty="0"/>
              <a:t>Cada punto georreferenciado indica la ubicación exacta de un punto </a:t>
            </a:r>
            <a:r>
              <a:rPr lang="en-US" sz="1200" dirty="0" err="1"/>
              <a:t>dentro</a:t>
            </a:r>
            <a:r>
              <a:rPr lang="en-US" sz="1200" dirty="0"/>
              <a:t> de la zona.</a:t>
            </a:r>
            <a:endParaRPr lang="en-US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05B4FCC4-16A7-345F-8BE6-63AA545D8B2A}"/>
              </a:ext>
            </a:extLst>
          </p:cNvPr>
          <p:cNvSpPr/>
          <p:nvPr/>
        </p:nvSpPr>
        <p:spPr>
          <a:xfrm>
            <a:off x="6417392" y="3063240"/>
            <a:ext cx="5641914" cy="64008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320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9FD66916-59D1-EA86-FB00-F980EF41B042}"/>
              </a:ext>
            </a:extLst>
          </p:cNvPr>
          <p:cNvSpPr/>
          <p:nvPr/>
        </p:nvSpPr>
        <p:spPr>
          <a:xfrm>
            <a:off x="6636703" y="3154680"/>
            <a:ext cx="523892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/>
              <a:t>Filtros y segmentadores
</a:t>
            </a:r>
            <a:r>
              <a:rPr lang="en-US" sz="1200" dirty="0"/>
              <a:t>Utiliza los controles de Estado, Prioridad y Categoría para profundizar en el análisis.</a:t>
            </a:r>
            <a:endParaRPr lang="en-US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F18CFF7F-87CF-9DE8-2EAD-4222698815A9}"/>
              </a:ext>
            </a:extLst>
          </p:cNvPr>
          <p:cNvSpPr/>
          <p:nvPr/>
        </p:nvSpPr>
        <p:spPr>
          <a:xfrm>
            <a:off x="6417392" y="3886200"/>
            <a:ext cx="5641914" cy="64008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32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51D95B32-A9BC-09FF-DC66-E8EB9826039D}"/>
              </a:ext>
            </a:extLst>
          </p:cNvPr>
          <p:cNvSpPr/>
          <p:nvPr/>
        </p:nvSpPr>
        <p:spPr>
          <a:xfrm>
            <a:off x="6636703" y="3977640"/>
            <a:ext cx="523892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/>
              <a:t>Ranking por comuna
</a:t>
            </a:r>
            <a:r>
              <a:rPr lang="en-US" sz="1200" dirty="0"/>
              <a:t>La tabla adjunta ordena las comunas por volumen y tipo de ticket.</a:t>
            </a:r>
            <a:endParaRPr lang="en-US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E5D24ED-5C63-2174-20C1-656CD2B85CA3}"/>
              </a:ext>
            </a:extLst>
          </p:cNvPr>
          <p:cNvSpPr/>
          <p:nvPr/>
        </p:nvSpPr>
        <p:spPr>
          <a:xfrm>
            <a:off x="365760" y="5486400"/>
            <a:ext cx="868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i="1" dirty="0"/>
              <a:t>Tip: navega por los filtros y zonas para identificar prioridades y oportunidades.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9058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53A3-B75D-879B-778A-5CEE7C93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3E37D8-DA8D-900F-91D0-748E5BF7D0BF}"/>
              </a:ext>
            </a:extLst>
          </p:cNvPr>
          <p:cNvSpPr txBox="1">
            <a:spLocks/>
          </p:cNvSpPr>
          <p:nvPr/>
        </p:nvSpPr>
        <p:spPr>
          <a:xfrm>
            <a:off x="1182000" y="1576251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322944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3"/>
            <a:extLst>
              <a:ext uri="{FF2B5EF4-FFF2-40B4-BE49-F238E27FC236}">
                <a16:creationId xmlns:a16="http://schemas.microsoft.com/office/drawing/2014/main" id="{DAAFCC3D-26DF-A988-0F23-BE784822845C}"/>
              </a:ext>
            </a:extLst>
          </p:cNvPr>
          <p:cNvSpPr txBox="1"/>
          <p:nvPr/>
        </p:nvSpPr>
        <p:spPr>
          <a:xfrm>
            <a:off x="507123" y="5600319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32294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https://www.powerplatformbootcamp.com/2026/location-detail/?id=204afdc1-9ec1-f011-aa43-000d3af39bfd&amp;city=Cali</a:t>
            </a:r>
            <a:endParaRPr lang="es-CO" sz="1600" dirty="0">
              <a:solidFill>
                <a:srgbClr val="322944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A351709-BF16-0619-3DE4-B5288D1E0109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255758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7E5D7C6-C1B9-7558-AB95-80C76852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14E9C84D-9499-F512-E030-8387EAECC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685D258-6319-E48D-AE9B-AE0B0C8A20D6}"/>
              </a:ext>
            </a:extLst>
          </p:cNvPr>
          <p:cNvSpPr txBox="1"/>
          <p:nvPr/>
        </p:nvSpPr>
        <p:spPr>
          <a:xfrm>
            <a:off x="4563136" y="1570499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22944"/>
                </a:solidFill>
              </a:rPr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130F553-2849-E9DB-DA84-D78FE28F2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573142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DE13096-DE28-B1A4-76B6-A447F3F37460}"/>
              </a:ext>
            </a:extLst>
          </p:cNvPr>
          <p:cNvCxnSpPr/>
          <p:nvPr/>
        </p:nvCxnSpPr>
        <p:spPr>
          <a:xfrm>
            <a:off x="6418757" y="1976639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0BA4ACC3-C414-1899-C142-ADA6E3F013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8" t="10796" b="-1"/>
          <a:stretch>
            <a:fillRect/>
          </a:stretch>
        </p:blipFill>
        <p:spPr>
          <a:xfrm>
            <a:off x="3576755" y="4055644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129AEBC-4F8E-2631-8E64-47FE719C0A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55" t="3883" r="2558" b="-2"/>
          <a:stretch>
            <a:fillRect/>
          </a:stretch>
        </p:blipFill>
        <p:spPr>
          <a:xfrm>
            <a:off x="6058757" y="4052510"/>
            <a:ext cx="720000" cy="283045"/>
          </a:xfrm>
          <a:prstGeom prst="roundRect">
            <a:avLst>
              <a:gd name="adj" fmla="val 50000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96470-EED1-76D9-E638-262B7A247347}"/>
              </a:ext>
            </a:extLst>
          </p:cNvPr>
          <p:cNvSpPr txBox="1">
            <a:spLocks/>
          </p:cNvSpPr>
          <p:nvPr/>
        </p:nvSpPr>
        <p:spPr>
          <a:xfrm>
            <a:off x="0" y="190195"/>
            <a:ext cx="12192001" cy="12091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rgbClr val="953395"/>
                </a:solidFill>
              </a:rPr>
              <a:t>¡Gracias por tu asistencia!</a:t>
            </a:r>
          </a:p>
          <a:p>
            <a:pPr algn="ctr"/>
            <a:r>
              <a:rPr lang="es-CO" sz="3600" dirty="0">
                <a:solidFill>
                  <a:srgbClr val="953395"/>
                </a:solidFill>
              </a:rPr>
              <a:t>No olvides registrarte y descargar el material gratuitamente</a:t>
            </a:r>
          </a:p>
        </p:txBody>
      </p:sp>
    </p:spTree>
    <p:extLst>
      <p:ext uri="{BB962C8B-B14F-4D97-AF65-F5344CB8AC3E}">
        <p14:creationId xmlns:p14="http://schemas.microsoft.com/office/powerpoint/2010/main" val="179670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2720441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8319091" y="2692430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  <a:ln>
              <a:solidFill>
                <a:srgbClr val="953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4A8A0A3-E90F-C8F9-C3B3-CEACCBDA2AD7}"/>
              </a:ext>
            </a:extLst>
          </p:cNvPr>
          <p:cNvGrpSpPr/>
          <p:nvPr/>
        </p:nvGrpSpPr>
        <p:grpSpPr>
          <a:xfrm>
            <a:off x="4446567" y="2692430"/>
            <a:ext cx="3240000" cy="1260000"/>
            <a:chOff x="4453247" y="1211102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4453247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5C5C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" name="Imagen 2" descr="Imagen que contiene Interfaz de usuario gráfica&#10;&#10;El contenido generado por IA puede ser incorrecto.">
              <a:extLst>
                <a:ext uri="{FF2B5EF4-FFF2-40B4-BE49-F238E27FC236}">
                  <a16:creationId xmlns:a16="http://schemas.microsoft.com/office/drawing/2014/main" id="{8431ED0F-56E8-0AE8-08D7-97D27FC2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85" b="21260"/>
            <a:stretch>
              <a:fillRect/>
            </a:stretch>
          </p:blipFill>
          <p:spPr>
            <a:xfrm>
              <a:off x="4647053" y="1294423"/>
              <a:ext cx="2857500" cy="1020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Power Platform Bootcamp">
            <a:extLst>
              <a:ext uri="{FF2B5EF4-FFF2-40B4-BE49-F238E27FC236}">
                <a16:creationId xmlns:a16="http://schemas.microsoft.com/office/drawing/2014/main" id="{B81FF835-2360-B908-2E49-51046E328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6" y="195343"/>
            <a:ext cx="1152000" cy="12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5F5524-CE78-8990-2796-BFDBF963069D}"/>
              </a:ext>
            </a:extLst>
          </p:cNvPr>
          <p:cNvSpPr txBox="1">
            <a:spLocks/>
          </p:cNvSpPr>
          <p:nvPr/>
        </p:nvSpPr>
        <p:spPr>
          <a:xfrm>
            <a:off x="1182000" y="1463957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953395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4"/>
            <a:extLst>
              <a:ext uri="{FF2B5EF4-FFF2-40B4-BE49-F238E27FC236}">
                <a16:creationId xmlns:a16="http://schemas.microsoft.com/office/drawing/2014/main" id="{A17E9E85-134C-8EFE-37FA-D36509199E7A}"/>
              </a:ext>
            </a:extLst>
          </p:cNvPr>
          <p:cNvSpPr txBox="1"/>
          <p:nvPr/>
        </p:nvSpPr>
        <p:spPr>
          <a:xfrm>
            <a:off x="507123" y="5552193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hlinkClick r:id="rId4"/>
              </a:rPr>
              <a:t>https://www.powerplatformbootcamp.com/2026/location-detail/?id=204afdc1-9ec1-f011-aa43-000d3af39bfd&amp;city=Cali</a:t>
            </a:r>
            <a:endParaRPr lang="es-CO" sz="16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88E55CE-2323-6CC1-062C-6A72C9A0F8AC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143464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1B857C1-C0CA-E921-927C-29C08D45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CF41DE55-8D79-C06D-0FF9-065A509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5809AB2-DE20-9BE8-D6B7-4B1CDF00F53B}"/>
              </a:ext>
            </a:extLst>
          </p:cNvPr>
          <p:cNvSpPr txBox="1"/>
          <p:nvPr/>
        </p:nvSpPr>
        <p:spPr>
          <a:xfrm>
            <a:off x="4563136" y="1458205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E9F081D-D6B9-4101-C99C-34A1002721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460848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3816765-8055-4DA7-E48D-AB22A738B8A6}"/>
              </a:ext>
            </a:extLst>
          </p:cNvPr>
          <p:cNvCxnSpPr/>
          <p:nvPr/>
        </p:nvCxnSpPr>
        <p:spPr>
          <a:xfrm>
            <a:off x="6418757" y="1864345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7A5A562B-004A-3F30-AB4E-DCA2A597A8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18" t="10796" b="-1"/>
          <a:stretch>
            <a:fillRect/>
          </a:stretch>
        </p:blipFill>
        <p:spPr>
          <a:xfrm>
            <a:off x="3576755" y="3943350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3BB20EC-BB9F-401C-D8B0-126A95762B0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955" t="3883" r="2558" b="-2"/>
          <a:stretch>
            <a:fillRect/>
          </a:stretch>
        </p:blipFill>
        <p:spPr>
          <a:xfrm>
            <a:off x="6058757" y="3940216"/>
            <a:ext cx="720000" cy="28304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8179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7CF43-247F-C438-43B4-6C15DCC4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CC9A25DE-B2A4-FE98-B758-9E6E1A80C85C}"/>
              </a:ext>
            </a:extLst>
          </p:cNvPr>
          <p:cNvSpPr/>
          <p:nvPr/>
        </p:nvSpPr>
        <p:spPr>
          <a:xfrm>
            <a:off x="457200" y="274320"/>
            <a:ext cx="9580582" cy="96116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000" b="1" dirty="0"/>
              <a:t>Agenda y objetivos</a:t>
            </a:r>
            <a:endParaRPr lang="en-US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BF4E6648-9011-CB87-0A6A-339D9813BE1A}"/>
              </a:ext>
            </a:extLst>
          </p:cNvPr>
          <p:cNvSpPr/>
          <p:nvPr/>
        </p:nvSpPr>
        <p:spPr>
          <a:xfrm>
            <a:off x="600722" y="1359031"/>
            <a:ext cx="4683840" cy="4805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/>
              <a:t>Objetivo y entregables</a:t>
            </a: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9157DAEC-C43B-39A6-1FEB-324996D19513}"/>
              </a:ext>
            </a:extLst>
          </p:cNvPr>
          <p:cNvSpPr/>
          <p:nvPr/>
        </p:nvSpPr>
        <p:spPr>
          <a:xfrm>
            <a:off x="600722" y="2025979"/>
            <a:ext cx="4683840" cy="4805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/>
              <a:t>Modelo de datos geoespacial</a:t>
            </a: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0DE247D0-8E7B-F9D3-91DF-A3255A4FC0DB}"/>
              </a:ext>
            </a:extLst>
          </p:cNvPr>
          <p:cNvSpPr/>
          <p:nvPr/>
        </p:nvSpPr>
        <p:spPr>
          <a:xfrm>
            <a:off x="600722" y="2692927"/>
            <a:ext cx="4683840" cy="4805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/>
              <a:t>Lectura del tablero</a:t>
            </a:r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CC5870B5-5895-DC6B-F24A-DE2ED6CB4F8F}"/>
              </a:ext>
            </a:extLst>
          </p:cNvPr>
          <p:cNvSpPr/>
          <p:nvPr/>
        </p:nvSpPr>
        <p:spPr>
          <a:xfrm>
            <a:off x="600722" y="3359875"/>
            <a:ext cx="4683840" cy="4805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/>
              <a:t>Escenarios de uso</a:t>
            </a:r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C6E502A6-E8A0-3846-EDEE-7AB582DFE897}"/>
              </a:ext>
            </a:extLst>
          </p:cNvPr>
          <p:cNvSpPr/>
          <p:nvPr/>
        </p:nvSpPr>
        <p:spPr>
          <a:xfrm>
            <a:off x="600722" y="4026823"/>
            <a:ext cx="4683840" cy="4805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/>
              <a:t>Construcción paso a paso</a:t>
            </a: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1D3A7076-275B-FEC9-4AAC-4D93AE8969FF}"/>
              </a:ext>
            </a:extLst>
          </p:cNvPr>
          <p:cNvSpPr/>
          <p:nvPr/>
        </p:nvSpPr>
        <p:spPr>
          <a:xfrm>
            <a:off x="600722" y="4693763"/>
            <a:ext cx="4683840" cy="4805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/>
              <a:t>Conclusiones y siguientes pasos</a:t>
            </a: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2BA274A-6A30-E750-F9F2-07086BE8CF7A}"/>
              </a:ext>
            </a:extLst>
          </p:cNvPr>
          <p:cNvSpPr/>
          <p:nvPr/>
        </p:nvSpPr>
        <p:spPr>
          <a:xfrm>
            <a:off x="6587533" y="878450"/>
            <a:ext cx="3725782" cy="4805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Objetivos de la sesión</a:t>
            </a:r>
            <a:endParaRPr lang="en-US" sz="2800" dirty="0"/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C15928FD-04EA-8B0D-76A8-3841107157EF}"/>
              </a:ext>
            </a:extLst>
          </p:cNvPr>
          <p:cNvSpPr/>
          <p:nvPr/>
        </p:nvSpPr>
        <p:spPr>
          <a:xfrm>
            <a:off x="6587534" y="1522303"/>
            <a:ext cx="4901122" cy="4004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Aprender a interpretar un tablero geoespacial</a:t>
            </a:r>
          </a:p>
        </p:txBody>
      </p:sp>
      <p:sp>
        <p:nvSpPr>
          <p:cNvPr id="31" name="Text 23">
            <a:extLst>
              <a:ext uri="{FF2B5EF4-FFF2-40B4-BE49-F238E27FC236}">
                <a16:creationId xmlns:a16="http://schemas.microsoft.com/office/drawing/2014/main" id="{3AEB37E9-3ED3-3107-FDEA-8729CD241D24}"/>
              </a:ext>
            </a:extLst>
          </p:cNvPr>
          <p:cNvSpPr/>
          <p:nvPr/>
        </p:nvSpPr>
        <p:spPr>
          <a:xfrm>
            <a:off x="6587534" y="2069400"/>
            <a:ext cx="4901122" cy="4004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Construir un modelo de datos replicable</a:t>
            </a:r>
          </a:p>
        </p:txBody>
      </p:sp>
      <p:sp>
        <p:nvSpPr>
          <p:cNvPr id="33" name="Text 25">
            <a:extLst>
              <a:ext uri="{FF2B5EF4-FFF2-40B4-BE49-F238E27FC236}">
                <a16:creationId xmlns:a16="http://schemas.microsoft.com/office/drawing/2014/main" id="{356F1811-D2FD-6734-61E0-72DE4B8B1616}"/>
              </a:ext>
            </a:extLst>
          </p:cNvPr>
          <p:cNvSpPr/>
          <p:nvPr/>
        </p:nvSpPr>
        <p:spPr>
          <a:xfrm>
            <a:off x="6587533" y="2616497"/>
            <a:ext cx="5438563" cy="4004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Aplicar la analítica territorial a diferentes escenarios</a:t>
            </a:r>
          </a:p>
        </p:txBody>
      </p:sp>
      <p:sp>
        <p:nvSpPr>
          <p:cNvPr id="35" name="Text 27">
            <a:extLst>
              <a:ext uri="{FF2B5EF4-FFF2-40B4-BE49-F238E27FC236}">
                <a16:creationId xmlns:a16="http://schemas.microsoft.com/office/drawing/2014/main" id="{B7C7705E-3E3E-5CD4-89BF-F8E815B4D8D8}"/>
              </a:ext>
            </a:extLst>
          </p:cNvPr>
          <p:cNvSpPr/>
          <p:nvPr/>
        </p:nvSpPr>
        <p:spPr>
          <a:xfrm>
            <a:off x="6587534" y="3163594"/>
            <a:ext cx="4901122" cy="4004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Llevarte dataset, GeoJSON y plantilla PBIX</a:t>
            </a:r>
          </a:p>
        </p:txBody>
      </p:sp>
    </p:spTree>
    <p:extLst>
      <p:ext uri="{BB962C8B-B14F-4D97-AF65-F5344CB8AC3E}">
        <p14:creationId xmlns:p14="http://schemas.microsoft.com/office/powerpoint/2010/main" val="221407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B62946F7-0345-B959-3DF9-06E43E5D6F6C}"/>
              </a:ext>
            </a:extLst>
          </p:cNvPr>
          <p:cNvSpPr/>
          <p:nvPr/>
        </p:nvSpPr>
        <p:spPr>
          <a:xfrm>
            <a:off x="534844" y="1167960"/>
            <a:ext cx="3175488" cy="3250647"/>
          </a:xfrm>
          <a:prstGeom prst="teardrop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A27E972-847E-96F9-3BC8-2A516B8F4335}"/>
              </a:ext>
            </a:extLst>
          </p:cNvPr>
          <p:cNvSpPr/>
          <p:nvPr/>
        </p:nvSpPr>
        <p:spPr>
          <a:xfrm>
            <a:off x="3710332" y="1097340"/>
            <a:ext cx="6400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/>
              <a:t>Ricardo Monroy Palacios
</a:t>
            </a:r>
            <a:r>
              <a:rPr lang="en-US" sz="1600" i="1" dirty="0"/>
              <a:t>Data &amp; Power Platform Specialist</a:t>
            </a:r>
            <a:endParaRPr lang="en-US" sz="28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19A43CF-74ED-2BD1-DEB9-BC5E82AFAAB5}"/>
              </a:ext>
            </a:extLst>
          </p:cNvPr>
          <p:cNvSpPr/>
          <p:nvPr/>
        </p:nvSpPr>
        <p:spPr>
          <a:xfrm>
            <a:off x="4871646" y="1694442"/>
            <a:ext cx="6675120" cy="164345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MX" sz="1600" dirty="0"/>
              <a:t>+8 años convirtiendo datos complejos en decisiones ejecutivas.</a:t>
            </a:r>
          </a:p>
          <a:p>
            <a:pPr marL="0" indent="0">
              <a:buNone/>
            </a:pPr>
            <a:r>
              <a:rPr lang="es-MX" sz="1600" dirty="0" err="1"/>
              <a:t>Power</a:t>
            </a:r>
            <a:r>
              <a:rPr lang="es-MX" sz="1600" dirty="0"/>
              <a:t> BI, automatización y analítica geoespacial aplicada (Azure </a:t>
            </a:r>
            <a:r>
              <a:rPr lang="es-MX" sz="1600" dirty="0" err="1"/>
              <a:t>Maps</a:t>
            </a:r>
            <a:r>
              <a:rPr lang="es-MX" sz="1600" dirty="0"/>
              <a:t>).</a:t>
            </a:r>
          </a:p>
          <a:p>
            <a:pPr marL="0" indent="0">
              <a:buNone/>
            </a:pPr>
            <a:r>
              <a:rPr lang="es-MX" sz="1600" dirty="0"/>
              <a:t>Me enfoco en revelar patrones y prioridades que no se ven en tablas.</a:t>
            </a:r>
          </a:p>
          <a:p>
            <a:pPr marL="0" indent="0">
              <a:buNone/>
            </a:pPr>
            <a:r>
              <a:rPr lang="es-MX" sz="1600" dirty="0"/>
              <a:t>Mi objetivo hoy: que salgas con una forma clara de leer el territorio y decidir mejor.</a:t>
            </a:r>
            <a:endParaRPr lang="en-US" sz="1600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C83F48-5F67-C55D-3BF0-09C87F39F602}"/>
              </a:ext>
            </a:extLst>
          </p:cNvPr>
          <p:cNvGrpSpPr>
            <a:grpSpLocks noChangeAspect="1"/>
          </p:cNvGrpSpPr>
          <p:nvPr/>
        </p:nvGrpSpPr>
        <p:grpSpPr>
          <a:xfrm>
            <a:off x="3053048" y="2115206"/>
            <a:ext cx="1656000" cy="1506570"/>
            <a:chOff x="4292168" y="1966127"/>
            <a:chExt cx="2730362" cy="248400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A1B4B83B-F10E-E862-9AA8-57EC10DD93BE}"/>
                </a:ext>
              </a:extLst>
            </p:cNvPr>
            <p:cNvSpPr>
              <a:spLocks noChangeAspect="1"/>
            </p:cNvSpPr>
            <p:nvPr/>
          </p:nvSpPr>
          <p:spPr>
            <a:xfrm rot="2700000" flipV="1">
              <a:off x="4292168" y="1966127"/>
              <a:ext cx="2484000" cy="2484000"/>
            </a:xfrm>
            <a:custGeom>
              <a:avLst/>
              <a:gdLst>
                <a:gd name="connsiteX0" fmla="*/ 0 w 3145728"/>
                <a:gd name="connsiteY0" fmla="*/ 3125834 h 3145728"/>
                <a:gd name="connsiteX1" fmla="*/ 3125835 w 3145728"/>
                <a:gd name="connsiteY1" fmla="*/ 0 h 3145728"/>
                <a:gd name="connsiteX2" fmla="*/ 3133538 w 3145728"/>
                <a:gd name="connsiteY2" fmla="*/ 24817 h 3145728"/>
                <a:gd name="connsiteX3" fmla="*/ 3145728 w 3145728"/>
                <a:gd name="connsiteY3" fmla="*/ 145740 h 3145728"/>
                <a:gd name="connsiteX4" fmla="*/ 3145728 w 3145728"/>
                <a:gd name="connsiteY4" fmla="*/ 2545716 h 3145728"/>
                <a:gd name="connsiteX5" fmla="*/ 2545716 w 3145728"/>
                <a:gd name="connsiteY5" fmla="*/ 3145728 h 3145728"/>
                <a:gd name="connsiteX6" fmla="*/ 145740 w 3145728"/>
                <a:gd name="connsiteY6" fmla="*/ 3145728 h 3145728"/>
                <a:gd name="connsiteX7" fmla="*/ 24817 w 3145728"/>
                <a:gd name="connsiteY7" fmla="*/ 3133538 h 314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5728" h="3145728">
                  <a:moveTo>
                    <a:pt x="0" y="3125834"/>
                  </a:moveTo>
                  <a:lnTo>
                    <a:pt x="3125835" y="0"/>
                  </a:lnTo>
                  <a:lnTo>
                    <a:pt x="3133538" y="24817"/>
                  </a:lnTo>
                  <a:cubicBezTo>
                    <a:pt x="3141530" y="63876"/>
                    <a:pt x="3145728" y="104318"/>
                    <a:pt x="3145728" y="145740"/>
                  </a:cubicBezTo>
                  <a:lnTo>
                    <a:pt x="3145728" y="2545716"/>
                  </a:lnTo>
                  <a:cubicBezTo>
                    <a:pt x="3145728" y="2877093"/>
                    <a:pt x="2877093" y="3145728"/>
                    <a:pt x="2545716" y="3145728"/>
                  </a:cubicBezTo>
                  <a:lnTo>
                    <a:pt x="145740" y="3145728"/>
                  </a:lnTo>
                  <a:cubicBezTo>
                    <a:pt x="104318" y="3145728"/>
                    <a:pt x="63876" y="3141531"/>
                    <a:pt x="24817" y="3133538"/>
                  </a:cubicBezTo>
                  <a:close/>
                </a:path>
              </a:pathLst>
            </a:custGeom>
            <a:solidFill>
              <a:srgbClr val="7327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>
                <a:solidFill>
                  <a:srgbClr val="FFFFFF"/>
                </a:solidFill>
                <a:latin typeface="Century Gothic"/>
              </a:endParaRPr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59224CFC-1C49-3C99-6FDD-BD4C691A483D}"/>
                </a:ext>
              </a:extLst>
            </p:cNvPr>
            <p:cNvSpPr>
              <a:spLocks noChangeAspect="1"/>
            </p:cNvSpPr>
            <p:nvPr/>
          </p:nvSpPr>
          <p:spPr>
            <a:xfrm rot="2700000" flipV="1">
              <a:off x="5776695" y="3081201"/>
              <a:ext cx="547670" cy="1944000"/>
            </a:xfrm>
            <a:custGeom>
              <a:avLst/>
              <a:gdLst>
                <a:gd name="connsiteX0" fmla="*/ 9960 w 547670"/>
                <a:gd name="connsiteY0" fmla="*/ 1944000 h 1944000"/>
                <a:gd name="connsiteX1" fmla="*/ 176874 w 547670"/>
                <a:gd name="connsiteY1" fmla="*/ 1944000 h 1944000"/>
                <a:gd name="connsiteX2" fmla="*/ 547670 w 547670"/>
                <a:gd name="connsiteY2" fmla="*/ 1573204 h 1944000"/>
                <a:gd name="connsiteX3" fmla="*/ 547670 w 547670"/>
                <a:gd name="connsiteY3" fmla="*/ 90064 h 1944000"/>
                <a:gd name="connsiteX4" fmla="*/ 540137 w 547670"/>
                <a:gd name="connsiteY4" fmla="*/ 15337 h 1944000"/>
                <a:gd name="connsiteX5" fmla="*/ 535376 w 547670"/>
                <a:gd name="connsiteY5" fmla="*/ 0 h 1944000"/>
                <a:gd name="connsiteX6" fmla="*/ 0 w 547670"/>
                <a:gd name="connsiteY6" fmla="*/ 535376 h 1944000"/>
                <a:gd name="connsiteX7" fmla="*/ 334 w 547670"/>
                <a:gd name="connsiteY7" fmla="*/ 536450 h 1944000"/>
                <a:gd name="connsiteX8" fmla="*/ 9960 w 547670"/>
                <a:gd name="connsiteY8" fmla="*/ 631936 h 19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70" h="1944000">
                  <a:moveTo>
                    <a:pt x="9960" y="1944000"/>
                  </a:moveTo>
                  <a:lnTo>
                    <a:pt x="176874" y="1944000"/>
                  </a:lnTo>
                  <a:cubicBezTo>
                    <a:pt x="381659" y="1944000"/>
                    <a:pt x="547670" y="1777989"/>
                    <a:pt x="547670" y="1573204"/>
                  </a:cubicBezTo>
                  <a:lnTo>
                    <a:pt x="547670" y="90064"/>
                  </a:lnTo>
                  <a:cubicBezTo>
                    <a:pt x="547670" y="64467"/>
                    <a:pt x="545076" y="39474"/>
                    <a:pt x="540137" y="15337"/>
                  </a:cubicBezTo>
                  <a:lnTo>
                    <a:pt x="535376" y="0"/>
                  </a:lnTo>
                  <a:lnTo>
                    <a:pt x="0" y="535376"/>
                  </a:lnTo>
                  <a:lnTo>
                    <a:pt x="334" y="536450"/>
                  </a:lnTo>
                  <a:cubicBezTo>
                    <a:pt x="6645" y="567293"/>
                    <a:pt x="9959" y="599227"/>
                    <a:pt x="9960" y="631936"/>
                  </a:cubicBezTo>
                  <a:close/>
                </a:path>
              </a:pathLst>
            </a:custGeom>
            <a:solidFill>
              <a:srgbClr val="7327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>
                <a:solidFill>
                  <a:srgbClr val="FFFFFF"/>
                </a:solidFill>
                <a:latin typeface="Century Gothic"/>
              </a:endParaRPr>
            </a:p>
          </p:txBody>
        </p:sp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0D39EF88-B1BB-915D-5462-247DFD39C630}"/>
              </a:ext>
            </a:extLst>
          </p:cNvPr>
          <p:cNvSpPr>
            <a:spLocks noChangeAspect="1"/>
          </p:cNvSpPr>
          <p:nvPr/>
        </p:nvSpPr>
        <p:spPr>
          <a:xfrm rot="2700000" flipV="1">
            <a:off x="3492284" y="2364491"/>
            <a:ext cx="1008000" cy="1008000"/>
          </a:xfrm>
          <a:custGeom>
            <a:avLst/>
            <a:gdLst>
              <a:gd name="connsiteX0" fmla="*/ 0 w 3145728"/>
              <a:gd name="connsiteY0" fmla="*/ 3125834 h 3145728"/>
              <a:gd name="connsiteX1" fmla="*/ 3125835 w 3145728"/>
              <a:gd name="connsiteY1" fmla="*/ 0 h 3145728"/>
              <a:gd name="connsiteX2" fmla="*/ 3133538 w 3145728"/>
              <a:gd name="connsiteY2" fmla="*/ 24817 h 3145728"/>
              <a:gd name="connsiteX3" fmla="*/ 3145728 w 3145728"/>
              <a:gd name="connsiteY3" fmla="*/ 145740 h 3145728"/>
              <a:gd name="connsiteX4" fmla="*/ 3145728 w 3145728"/>
              <a:gd name="connsiteY4" fmla="*/ 2545716 h 3145728"/>
              <a:gd name="connsiteX5" fmla="*/ 2545716 w 3145728"/>
              <a:gd name="connsiteY5" fmla="*/ 3145728 h 3145728"/>
              <a:gd name="connsiteX6" fmla="*/ 145740 w 3145728"/>
              <a:gd name="connsiteY6" fmla="*/ 3145728 h 3145728"/>
              <a:gd name="connsiteX7" fmla="*/ 24817 w 3145728"/>
              <a:gd name="connsiteY7" fmla="*/ 3133538 h 31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5728" h="3145728">
                <a:moveTo>
                  <a:pt x="0" y="3125834"/>
                </a:moveTo>
                <a:lnTo>
                  <a:pt x="3125835" y="0"/>
                </a:lnTo>
                <a:lnTo>
                  <a:pt x="3133538" y="24817"/>
                </a:lnTo>
                <a:cubicBezTo>
                  <a:pt x="3141530" y="63876"/>
                  <a:pt x="3145728" y="104318"/>
                  <a:pt x="3145728" y="145740"/>
                </a:cubicBezTo>
                <a:lnTo>
                  <a:pt x="3145728" y="2545716"/>
                </a:lnTo>
                <a:cubicBezTo>
                  <a:pt x="3145728" y="2877093"/>
                  <a:pt x="2877093" y="3145728"/>
                  <a:pt x="2545716" y="3145728"/>
                </a:cubicBezTo>
                <a:lnTo>
                  <a:pt x="145740" y="3145728"/>
                </a:lnTo>
                <a:cubicBezTo>
                  <a:pt x="104318" y="3145728"/>
                  <a:pt x="63876" y="3141531"/>
                  <a:pt x="24817" y="3133538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26" name="Picture 2" descr="LinkedIn - Aplicaciones de Microsoft">
            <a:extLst>
              <a:ext uri="{FF2B5EF4-FFF2-40B4-BE49-F238E27FC236}">
                <a16:creationId xmlns:a16="http://schemas.microsoft.com/office/drawing/2014/main" id="{0B8E6BFC-EDC6-730C-D2EF-C01DFD18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75" y="3448136"/>
            <a:ext cx="469079" cy="4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0C67365-83A1-CB53-C1D2-BD2599BAB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150" y="3353970"/>
            <a:ext cx="674139" cy="68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8B0605F-34DF-7549-C2B7-E87C46951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54" y="3232885"/>
            <a:ext cx="2160000" cy="2160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780E460-8034-66D6-FA2A-0DB4EF43F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05" y="323288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2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E090BB-6CCC-DC02-67C1-FD75AD5CA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Sin contexto territorial, priorizamos síntomas; con geoespacial, atacamos la causa y distribuimos mejor el recurso.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A87D0-ED11-46FA-97DC-0F2234718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8" t="51477" r="18008" b="16119"/>
          <a:stretch>
            <a:fillRect/>
          </a:stretch>
        </p:blipFill>
        <p:spPr>
          <a:xfrm>
            <a:off x="445624" y="3533397"/>
            <a:ext cx="6366076" cy="222234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977BEBD-35B5-50B8-DF36-4392D9EC1F20}"/>
              </a:ext>
            </a:extLst>
          </p:cNvPr>
          <p:cNvSpPr txBox="1"/>
          <p:nvPr/>
        </p:nvSpPr>
        <p:spPr>
          <a:xfrm>
            <a:off x="445625" y="97018"/>
            <a:ext cx="11592046" cy="1048876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defPPr>
              <a:defRPr lang="es-CO"/>
            </a:defPPr>
            <a:lvl1pPr indent="0">
              <a:buNone/>
              <a:defRPr sz="4000" b="1"/>
            </a:lvl1pPr>
          </a:lstStyle>
          <a:p>
            <a:r>
              <a:rPr lang="es-MX" sz="3200" dirty="0"/>
              <a:t>Cuando el mapa te muestra “un daño” detrás de muchas fallas</a:t>
            </a:r>
            <a:endParaRPr lang="es-CO" sz="3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EE0D02-F408-C9FA-FCC8-02F213EEA822}"/>
              </a:ext>
            </a:extLst>
          </p:cNvPr>
          <p:cNvSpPr txBox="1"/>
          <p:nvPr/>
        </p:nvSpPr>
        <p:spPr>
          <a:xfrm>
            <a:off x="445624" y="1104285"/>
            <a:ext cx="1033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Sin contexto territorial, priorizamos síntomas; con geoespacial, atacamos la causa y distribuimos mejor el recurso.</a:t>
            </a:r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5E706E-781E-3A6F-0B19-4EC9D0437F57}"/>
              </a:ext>
            </a:extLst>
          </p:cNvPr>
          <p:cNvSpPr txBox="1"/>
          <p:nvPr/>
        </p:nvSpPr>
        <p:spPr>
          <a:xfrm>
            <a:off x="445624" y="1692561"/>
            <a:ext cx="10689222" cy="1777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400" b="1" dirty="0"/>
              <a:t>Caso real (Telecomunicaciones)</a:t>
            </a:r>
          </a:p>
          <a:p>
            <a:pPr>
              <a:buNone/>
            </a:pPr>
            <a:endParaRPr lang="es-MX" sz="1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/>
              <a:t>Teníamos </a:t>
            </a:r>
            <a:r>
              <a:rPr lang="es-MX" sz="1400" b="1" dirty="0"/>
              <a:t>múltiples fallas reportadas</a:t>
            </a:r>
            <a:r>
              <a:rPr lang="es-MX" sz="1400" dirty="0"/>
              <a:t> que en realidad estaban asociadas a </a:t>
            </a:r>
            <a:r>
              <a:rPr lang="es-MX" sz="1400" b="1" dirty="0"/>
              <a:t>un mismo daño</a:t>
            </a:r>
            <a:r>
              <a:rPr lang="es-MX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/>
              <a:t>En la operación, eso se veía como “mucho por hacer” y se priorizaba por </a:t>
            </a:r>
            <a:r>
              <a:rPr lang="es-MX" sz="1400" b="1" dirty="0"/>
              <a:t>lista / volumen</a:t>
            </a:r>
            <a:r>
              <a:rPr lang="es-MX" sz="1400" dirty="0"/>
              <a:t>, no por </a:t>
            </a:r>
            <a:r>
              <a:rPr lang="es-MX" sz="1400" b="1" dirty="0"/>
              <a:t>causa común</a:t>
            </a:r>
            <a:r>
              <a:rPr lang="es-MX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/>
              <a:t>Al visualizar los tickets en el </a:t>
            </a:r>
            <a:r>
              <a:rPr lang="es-MX" sz="1400" b="1" dirty="0"/>
              <a:t>mapa</a:t>
            </a:r>
            <a:r>
              <a:rPr lang="es-MX" sz="1400" dirty="0"/>
              <a:t>, se hizo evidente la </a:t>
            </a:r>
            <a:r>
              <a:rPr lang="es-MX" sz="1400" b="1" dirty="0"/>
              <a:t>concentración territorial</a:t>
            </a:r>
            <a:r>
              <a:rPr lang="es-MX" sz="1400" dirty="0"/>
              <a:t>: varias órdenes en una misma zona apuntaban al mismo origen.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/>
              <a:t>Resultado: </a:t>
            </a:r>
            <a:r>
              <a:rPr lang="es-MX" sz="1400" b="1" dirty="0"/>
              <a:t>agrupamos el trabajo</a:t>
            </a:r>
            <a:r>
              <a:rPr lang="es-MX" sz="1400" dirty="0"/>
              <a:t>, definimos un </a:t>
            </a:r>
            <a:r>
              <a:rPr lang="es-MX" sz="1400" b="1" dirty="0"/>
              <a:t>agendamiento inteligente</a:t>
            </a:r>
            <a:r>
              <a:rPr lang="es-MX" sz="1400" dirty="0"/>
              <a:t> y </a:t>
            </a:r>
            <a:r>
              <a:rPr lang="es-MX" sz="1400" b="1" dirty="0"/>
              <a:t>distribuimos mejor el recurso</a:t>
            </a:r>
            <a:r>
              <a:rPr lang="es-MX" sz="1400" dirty="0"/>
              <a:t> (menos recorridos, más foco).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1012F89-3960-C9D2-6E37-152192EBB683}"/>
              </a:ext>
            </a:extLst>
          </p:cNvPr>
          <p:cNvSpPr txBox="1"/>
          <p:nvPr/>
        </p:nvSpPr>
        <p:spPr>
          <a:xfrm>
            <a:off x="6811700" y="4319379"/>
            <a:ext cx="5063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Aprendizaje:</a:t>
            </a:r>
            <a:r>
              <a:rPr lang="es-MX" dirty="0"/>
              <a:t> el tablero geoespacial no es un mapa bonito; es un </a:t>
            </a:r>
            <a:r>
              <a:rPr lang="es-MX" b="1" dirty="0"/>
              <a:t>mecanismo de priorización</a:t>
            </a:r>
            <a:r>
              <a:rPr lang="es-MX" dirty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890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E7881-979E-67D8-4CEF-6A2D2E7C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8F4BEB-987D-1653-5273-8605223E8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noProof="0" dirty="0"/>
              <a:t>PD: el dinero nunca deja de rentar</a:t>
            </a:r>
          </a:p>
        </p:txBody>
      </p:sp>
      <p:sp>
        <p:nvSpPr>
          <p:cNvPr id="34" name="Shape 1">
            <a:extLst>
              <a:ext uri="{FF2B5EF4-FFF2-40B4-BE49-F238E27FC236}">
                <a16:creationId xmlns:a16="http://schemas.microsoft.com/office/drawing/2014/main" id="{21C41B0C-CAD1-F70E-9DA9-772A86A1BC07}"/>
              </a:ext>
            </a:extLst>
          </p:cNvPr>
          <p:cNvSpPr/>
          <p:nvPr/>
        </p:nvSpPr>
        <p:spPr>
          <a:xfrm>
            <a:off x="457200" y="914400"/>
            <a:ext cx="9566476" cy="1280160"/>
          </a:xfrm>
          <a:prstGeom prst="roundRect">
            <a:avLst>
              <a:gd name="adj" fmla="val 7143"/>
            </a:avLst>
          </a:prstGeom>
          <a:solidFill>
            <a:srgbClr val="EDF3F9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lang="es-CO" sz="2800" noProof="0" dirty="0"/>
          </a:p>
        </p:txBody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15B59568-763A-FAC5-08DE-C6F1F5EED6B4}"/>
              </a:ext>
            </a:extLst>
          </p:cNvPr>
          <p:cNvSpPr/>
          <p:nvPr/>
        </p:nvSpPr>
        <p:spPr>
          <a:xfrm>
            <a:off x="548639" y="960120"/>
            <a:ext cx="9938023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CO" sz="2400" b="1" noProof="0" dirty="0"/>
              <a:t>Qué vas a construir</a:t>
            </a:r>
          </a:p>
          <a:p>
            <a:pPr marL="0" indent="0">
              <a:buNone/>
            </a:pPr>
            <a:r>
              <a:rPr lang="es-CO" sz="2400" b="1" noProof="0" dirty="0"/>
              <a:t>
</a:t>
            </a:r>
            <a:r>
              <a:rPr lang="es-CO" noProof="0" dirty="0"/>
              <a:t>Un tablero geoespacial en </a:t>
            </a:r>
            <a:r>
              <a:rPr lang="es-CO" noProof="0" dirty="0" err="1"/>
              <a:t>Power</a:t>
            </a:r>
            <a:r>
              <a:rPr lang="es-CO" noProof="0" dirty="0"/>
              <a:t> BI usando Azure </a:t>
            </a:r>
            <a:r>
              <a:rPr lang="es-CO" noProof="0" dirty="0" err="1"/>
              <a:t>Maps</a:t>
            </a:r>
            <a:r>
              <a:rPr lang="es-CO" noProof="0" dirty="0"/>
              <a:t>, con análisis por comuna (zona), categorías y prioridad.</a:t>
            </a:r>
            <a:endParaRPr lang="es-CO" sz="2400" noProof="0" dirty="0"/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28AE0DC8-F77D-1B2F-52BD-BF988F36CDCD}"/>
              </a:ext>
            </a:extLst>
          </p:cNvPr>
          <p:cNvSpPr/>
          <p:nvPr/>
        </p:nvSpPr>
        <p:spPr>
          <a:xfrm>
            <a:off x="457200" y="2654753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CO" sz="2800" b="1" noProof="0" dirty="0"/>
              <a:t>Lo que te vas a llevar</a:t>
            </a:r>
            <a:endParaRPr lang="es-CO" sz="2800" noProof="0" dirty="0"/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936DB863-B425-337B-1609-77156A8E4551}"/>
              </a:ext>
            </a:extLst>
          </p:cNvPr>
          <p:cNvSpPr/>
          <p:nvPr/>
        </p:nvSpPr>
        <p:spPr>
          <a:xfrm>
            <a:off x="457199" y="3263583"/>
            <a:ext cx="2880000" cy="1296000"/>
          </a:xfrm>
          <a:prstGeom prst="roundRect">
            <a:avLst>
              <a:gd name="adj" fmla="val 7143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lang="es-CO" sz="3200" noProof="0" dirty="0"/>
          </a:p>
        </p:txBody>
      </p:sp>
      <p:pic>
        <p:nvPicPr>
          <p:cNvPr id="38" name="Image 0" descr="preencoded.png">
            <a:extLst>
              <a:ext uri="{FF2B5EF4-FFF2-40B4-BE49-F238E27FC236}">
                <a16:creationId xmlns:a16="http://schemas.microsoft.com/office/drawing/2014/main" id="{7EB1C250-F25A-916A-2A63-0CD675A6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360" y="3309303"/>
            <a:ext cx="365760" cy="365760"/>
          </a:xfrm>
          <a:prstGeom prst="rect">
            <a:avLst/>
          </a:prstGeom>
        </p:spPr>
      </p:pic>
      <p:sp>
        <p:nvSpPr>
          <p:cNvPr id="39" name="Text 5">
            <a:extLst>
              <a:ext uri="{FF2B5EF4-FFF2-40B4-BE49-F238E27FC236}">
                <a16:creationId xmlns:a16="http://schemas.microsoft.com/office/drawing/2014/main" id="{846C34AF-8978-E917-3F59-EEBBBB40FDF8}"/>
              </a:ext>
            </a:extLst>
          </p:cNvPr>
          <p:cNvSpPr/>
          <p:nvPr/>
        </p:nvSpPr>
        <p:spPr>
          <a:xfrm>
            <a:off x="1005840" y="3309303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CO" sz="2400" b="1" noProof="0" dirty="0"/>
              <a:t>Excel</a:t>
            </a:r>
            <a:endParaRPr lang="es-CO" sz="2400" noProof="0" dirty="0"/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69571E4F-2C26-EB7F-19DD-0651126AFA90}"/>
              </a:ext>
            </a:extLst>
          </p:cNvPr>
          <p:cNvSpPr/>
          <p:nvPr/>
        </p:nvSpPr>
        <p:spPr>
          <a:xfrm>
            <a:off x="594360" y="3583623"/>
            <a:ext cx="2708478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noProof="0" dirty="0"/>
              <a:t>10.000 tickets sintéticos (Cali)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noProof="0" dirty="0"/>
              <a:t>Tabla comunas Cali</a:t>
            </a:r>
          </a:p>
        </p:txBody>
      </p:sp>
      <p:sp>
        <p:nvSpPr>
          <p:cNvPr id="41" name="Shape 7">
            <a:extLst>
              <a:ext uri="{FF2B5EF4-FFF2-40B4-BE49-F238E27FC236}">
                <a16:creationId xmlns:a16="http://schemas.microsoft.com/office/drawing/2014/main" id="{EC2B143A-D6DC-2C60-2693-519D84004137}"/>
              </a:ext>
            </a:extLst>
          </p:cNvPr>
          <p:cNvSpPr/>
          <p:nvPr/>
        </p:nvSpPr>
        <p:spPr>
          <a:xfrm>
            <a:off x="4097436" y="3263583"/>
            <a:ext cx="2880000" cy="1296000"/>
          </a:xfrm>
          <a:prstGeom prst="roundRect">
            <a:avLst>
              <a:gd name="adj" fmla="val 7143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lang="es-CO" sz="3200" noProof="0" dirty="0"/>
          </a:p>
        </p:txBody>
      </p:sp>
      <p:pic>
        <p:nvPicPr>
          <p:cNvPr id="42" name="Image 1" descr="preencoded.png">
            <a:extLst>
              <a:ext uri="{FF2B5EF4-FFF2-40B4-BE49-F238E27FC236}">
                <a16:creationId xmlns:a16="http://schemas.microsoft.com/office/drawing/2014/main" id="{FC733EC2-9B7B-C4D2-A003-5C2A88CD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17235" y="3309303"/>
            <a:ext cx="365760" cy="365760"/>
          </a:xfrm>
          <a:prstGeom prst="rect">
            <a:avLst/>
          </a:prstGeom>
        </p:spPr>
      </p:pic>
      <p:sp>
        <p:nvSpPr>
          <p:cNvPr id="43" name="Text 8">
            <a:extLst>
              <a:ext uri="{FF2B5EF4-FFF2-40B4-BE49-F238E27FC236}">
                <a16:creationId xmlns:a16="http://schemas.microsoft.com/office/drawing/2014/main" id="{3E69F528-BF3E-7419-FEA2-2D75FEF1D094}"/>
              </a:ext>
            </a:extLst>
          </p:cNvPr>
          <p:cNvSpPr/>
          <p:nvPr/>
        </p:nvSpPr>
        <p:spPr>
          <a:xfrm>
            <a:off x="4628715" y="3309303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CO" sz="2400" b="1" noProof="0" dirty="0" err="1"/>
              <a:t>GeoJSON</a:t>
            </a:r>
            <a:endParaRPr lang="es-CO" sz="2400" noProof="0" dirty="0"/>
          </a:p>
        </p:txBody>
      </p:sp>
      <p:sp>
        <p:nvSpPr>
          <p:cNvPr id="44" name="Text 9">
            <a:extLst>
              <a:ext uri="{FF2B5EF4-FFF2-40B4-BE49-F238E27FC236}">
                <a16:creationId xmlns:a16="http://schemas.microsoft.com/office/drawing/2014/main" id="{ED12914E-FB9F-E052-88E0-E8D98C5A4801}"/>
              </a:ext>
            </a:extLst>
          </p:cNvPr>
          <p:cNvSpPr/>
          <p:nvPr/>
        </p:nvSpPr>
        <p:spPr>
          <a:xfrm>
            <a:off x="4217235" y="3583623"/>
            <a:ext cx="23774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CO" sz="1400" noProof="0" dirty="0"/>
              <a:t>Polígonos de comunas + campo de unión Zona</a:t>
            </a:r>
          </a:p>
        </p:txBody>
      </p:sp>
      <p:sp>
        <p:nvSpPr>
          <p:cNvPr id="45" name="Shape 10">
            <a:extLst>
              <a:ext uri="{FF2B5EF4-FFF2-40B4-BE49-F238E27FC236}">
                <a16:creationId xmlns:a16="http://schemas.microsoft.com/office/drawing/2014/main" id="{26D46512-CE8F-115B-2CAD-9D64436D9943}"/>
              </a:ext>
            </a:extLst>
          </p:cNvPr>
          <p:cNvSpPr/>
          <p:nvPr/>
        </p:nvSpPr>
        <p:spPr>
          <a:xfrm>
            <a:off x="7737672" y="3263583"/>
            <a:ext cx="2880000" cy="1296000"/>
          </a:xfrm>
          <a:prstGeom prst="roundRect">
            <a:avLst>
              <a:gd name="adj" fmla="val 7143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lang="es-CO" sz="3200" noProof="0" dirty="0"/>
          </a:p>
        </p:txBody>
      </p:sp>
      <p:pic>
        <p:nvPicPr>
          <p:cNvPr id="46" name="Image 2" descr="preencoded.png">
            <a:extLst>
              <a:ext uri="{FF2B5EF4-FFF2-40B4-BE49-F238E27FC236}">
                <a16:creationId xmlns:a16="http://schemas.microsoft.com/office/drawing/2014/main" id="{640A8E88-0F66-773B-5DFB-6976BC1DBF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4832" y="3309303"/>
            <a:ext cx="365760" cy="365760"/>
          </a:xfrm>
          <a:prstGeom prst="rect">
            <a:avLst/>
          </a:prstGeom>
        </p:spPr>
      </p:pic>
      <p:sp>
        <p:nvSpPr>
          <p:cNvPr id="47" name="Text 11">
            <a:extLst>
              <a:ext uri="{FF2B5EF4-FFF2-40B4-BE49-F238E27FC236}">
                <a16:creationId xmlns:a16="http://schemas.microsoft.com/office/drawing/2014/main" id="{13CD6805-F391-A726-2438-20FD51043001}"/>
              </a:ext>
            </a:extLst>
          </p:cNvPr>
          <p:cNvSpPr/>
          <p:nvPr/>
        </p:nvSpPr>
        <p:spPr>
          <a:xfrm>
            <a:off x="8286312" y="3309303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CO" sz="2400" b="1" noProof="0" dirty="0"/>
              <a:t>PBIX</a:t>
            </a:r>
            <a:endParaRPr lang="es-CO" sz="2400" noProof="0" dirty="0"/>
          </a:p>
        </p:txBody>
      </p:sp>
      <p:sp>
        <p:nvSpPr>
          <p:cNvPr id="48" name="Text 12">
            <a:extLst>
              <a:ext uri="{FF2B5EF4-FFF2-40B4-BE49-F238E27FC236}">
                <a16:creationId xmlns:a16="http://schemas.microsoft.com/office/drawing/2014/main" id="{39095E32-9048-128C-54A0-35599FB0A05E}"/>
              </a:ext>
            </a:extLst>
          </p:cNvPr>
          <p:cNvSpPr/>
          <p:nvPr/>
        </p:nvSpPr>
        <p:spPr>
          <a:xfrm>
            <a:off x="7874832" y="3583623"/>
            <a:ext cx="23774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s-CO" sz="1400" noProof="0" dirty="0"/>
              <a:t>Plantilla lista: mapa por comuna + puntos + </a:t>
            </a:r>
            <a:r>
              <a:rPr lang="es-CO" sz="1400" noProof="0" dirty="0" err="1"/>
              <a:t>KPIs</a:t>
            </a:r>
            <a:endParaRPr lang="es-CO" sz="1400" noProof="0" dirty="0"/>
          </a:p>
        </p:txBody>
      </p:sp>
    </p:spTree>
    <p:extLst>
      <p:ext uri="{BB962C8B-B14F-4D97-AF65-F5344CB8AC3E}">
        <p14:creationId xmlns:p14="http://schemas.microsoft.com/office/powerpoint/2010/main" val="39922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FD4BE-70D0-C0A1-2144-5770CEC1A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18DBE-1F07-E28A-6830-137F42DDF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4B2F45D5-C2F2-4298-16CE-14D3AB8881C2}"/>
              </a:ext>
            </a:extLst>
          </p:cNvPr>
          <p:cNvSpPr/>
          <p:nvPr/>
        </p:nvSpPr>
        <p:spPr>
          <a:xfrm>
            <a:off x="609600" y="365760"/>
            <a:ext cx="10972800" cy="609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/>
              <a:t>Modelo de datos geoespacial</a:t>
            </a:r>
            <a:endParaRPr lang="en-US" sz="320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DB51E28A-6EEF-A3EC-4E24-41B1D20057E3}"/>
              </a:ext>
            </a:extLst>
          </p:cNvPr>
          <p:cNvSpPr/>
          <p:nvPr/>
        </p:nvSpPr>
        <p:spPr>
          <a:xfrm>
            <a:off x="609600" y="1463040"/>
            <a:ext cx="4267200" cy="1828800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57025D91-2F40-EEC2-D6AF-22D405CD8E16}"/>
              </a:ext>
            </a:extLst>
          </p:cNvPr>
          <p:cNvSpPr/>
          <p:nvPr/>
        </p:nvSpPr>
        <p:spPr>
          <a:xfrm>
            <a:off x="670560" y="1524000"/>
            <a:ext cx="4145280" cy="1706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67" b="1" dirty="0"/>
              <a:t>GeoJSON
</a:t>
            </a:r>
            <a:r>
              <a:rPr lang="en-US" sz="1333" i="1" dirty="0"/>
              <a:t>properties.name = "Comuna 17"
</a:t>
            </a:r>
            <a:r>
              <a:rPr lang="en-US" sz="1333" dirty="0"/>
              <a:t>geometry: Polygon</a:t>
            </a:r>
            <a:endParaRPr lang="en-US" sz="1867" dirty="0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D9FF2D0C-AEFA-2AB8-4596-45D42DC7E3FC}"/>
              </a:ext>
            </a:extLst>
          </p:cNvPr>
          <p:cNvSpPr/>
          <p:nvPr/>
        </p:nvSpPr>
        <p:spPr>
          <a:xfrm>
            <a:off x="7315200" y="1463040"/>
            <a:ext cx="4267200" cy="1828800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EB961C9-BF3E-9475-FEE6-A11CB4CFD98B}"/>
              </a:ext>
            </a:extLst>
          </p:cNvPr>
          <p:cNvSpPr/>
          <p:nvPr/>
        </p:nvSpPr>
        <p:spPr>
          <a:xfrm>
            <a:off x="7376160" y="1524000"/>
            <a:ext cx="4145280" cy="1706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67" b="1" dirty="0"/>
              <a:t>Tabla de tickets
</a:t>
            </a:r>
            <a:r>
              <a:rPr lang="en-US" sz="1333" i="1" dirty="0"/>
              <a:t>Zona = "Comuna 17"
</a:t>
            </a:r>
            <a:r>
              <a:rPr lang="en-US" sz="1333" dirty="0"/>
              <a:t>Latitud / Longitud</a:t>
            </a:r>
            <a:endParaRPr lang="en-US" sz="1867" dirty="0"/>
          </a:p>
          <a:p>
            <a:r>
              <a:rPr lang="en-US" sz="1333" dirty="0"/>
              <a:t>FechaInicio / FechaFin</a:t>
            </a:r>
            <a:endParaRPr lang="en-US" sz="1867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F5A29B10-13F1-DDB4-2BF8-F753D7A4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0" y="1950720"/>
            <a:ext cx="1828800" cy="487680"/>
          </a:xfrm>
          <a:prstGeom prst="rect">
            <a:avLst/>
          </a:prstGeom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DC2CBD69-FC70-3BC5-3994-59ED4DDAF631}"/>
              </a:ext>
            </a:extLst>
          </p:cNvPr>
          <p:cNvSpPr/>
          <p:nvPr/>
        </p:nvSpPr>
        <p:spPr>
          <a:xfrm>
            <a:off x="5120640" y="2438400"/>
            <a:ext cx="2194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333" b="1" dirty="0"/>
              <a:t>Unión por ZONA</a:t>
            </a:r>
            <a:endParaRPr lang="en-US" sz="1333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4228B03D-E057-7EB3-1909-DB19AEA6689F}"/>
              </a:ext>
            </a:extLst>
          </p:cNvPr>
          <p:cNvSpPr/>
          <p:nvPr/>
        </p:nvSpPr>
        <p:spPr>
          <a:xfrm>
            <a:off x="853440" y="3779520"/>
            <a:ext cx="11094720" cy="243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33" dirty="0"/>
              <a:t>El campo Tickets[Zona] </a:t>
            </a:r>
            <a:r>
              <a:rPr lang="en-US" sz="1333" dirty="0" err="1"/>
              <a:t>debe</a:t>
            </a:r>
            <a:r>
              <a:rPr lang="en-US" sz="1333" dirty="0"/>
              <a:t> </a:t>
            </a:r>
            <a:r>
              <a:rPr lang="en-US" sz="1333" dirty="0" err="1"/>
              <a:t>coincidir</a:t>
            </a:r>
            <a:r>
              <a:rPr lang="en-US" sz="1333" dirty="0"/>
              <a:t> exactamente con GeoJSON.properties.name.</a:t>
            </a: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E54DB020-4E91-FE05-DF15-AF1E10114A35}"/>
              </a:ext>
            </a:extLst>
          </p:cNvPr>
          <p:cNvSpPr/>
          <p:nvPr/>
        </p:nvSpPr>
        <p:spPr>
          <a:xfrm>
            <a:off x="853440" y="4206240"/>
            <a:ext cx="11094720" cy="243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33" dirty="0"/>
              <a:t>Los tickets incluyen coordenadas dentro del polígono de cada comuna (muestreo sintético).</a:t>
            </a:r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52E05EAC-83B8-311D-834F-193B2E2A3EA4}"/>
              </a:ext>
            </a:extLst>
          </p:cNvPr>
          <p:cNvSpPr/>
          <p:nvPr/>
        </p:nvSpPr>
        <p:spPr>
          <a:xfrm>
            <a:off x="853440" y="4632960"/>
            <a:ext cx="11094720" cy="243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33" dirty="0"/>
              <a:t>El modelo también incorpora una tabla “Sitios” con puntos principales por comuna.</a:t>
            </a:r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A3D4DCA9-287D-B8B8-FF9C-46E2476F11FE}"/>
              </a:ext>
            </a:extLst>
          </p:cNvPr>
          <p:cNvSpPr/>
          <p:nvPr/>
        </p:nvSpPr>
        <p:spPr>
          <a:xfrm>
            <a:off x="853440" y="5059680"/>
            <a:ext cx="11094720" cy="243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333" dirty="0"/>
              <a:t>Azure Maps representa polígonos por comuna y puntos por ticket en un solo visual.</a:t>
            </a:r>
          </a:p>
        </p:txBody>
      </p:sp>
    </p:spTree>
    <p:extLst>
      <p:ext uri="{BB962C8B-B14F-4D97-AF65-F5344CB8AC3E}">
        <p14:creationId xmlns:p14="http://schemas.microsoft.com/office/powerpoint/2010/main" val="79282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FBAB1-49E0-5AAF-8A70-02BFD46C2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424AB67-199C-B76B-12A7-77A5BDA7E4F6}"/>
              </a:ext>
            </a:extLst>
          </p:cNvPr>
          <p:cNvSpPr/>
          <p:nvPr/>
        </p:nvSpPr>
        <p:spPr>
          <a:xfrm>
            <a:off x="365760" y="6400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000" b="1" dirty="0"/>
              <a:t>Lectura del </a:t>
            </a:r>
            <a:r>
              <a:rPr lang="es-CO" sz="4000" b="1" noProof="0" dirty="0"/>
              <a:t>tablero</a:t>
            </a:r>
            <a:endParaRPr lang="en-US" sz="40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0644210-312B-26E0-CFC1-1CD1688C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1" y="1280160"/>
            <a:ext cx="5624910" cy="4212027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2CD6A12D-319F-F930-43A7-CB52BD20E37B}"/>
              </a:ext>
            </a:extLst>
          </p:cNvPr>
          <p:cNvSpPr/>
          <p:nvPr/>
        </p:nvSpPr>
        <p:spPr>
          <a:xfrm>
            <a:off x="6417392" y="1417320"/>
            <a:ext cx="5641914" cy="64008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320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8B2FDDC-C23C-2852-5421-AE3A0DCCD8D8}"/>
              </a:ext>
            </a:extLst>
          </p:cNvPr>
          <p:cNvSpPr/>
          <p:nvPr/>
        </p:nvSpPr>
        <p:spPr>
          <a:xfrm>
            <a:off x="6636703" y="1508760"/>
            <a:ext cx="523892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/>
              <a:t>Polígonos = Territorio
</a:t>
            </a:r>
            <a:r>
              <a:rPr lang="en-US" sz="1200" dirty="0"/>
              <a:t>La </a:t>
            </a:r>
            <a:r>
              <a:rPr lang="en-US" sz="1200" dirty="0" err="1"/>
              <a:t>altura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las columnas representan la cantidad de tickets en cada comuna.</a:t>
            </a:r>
            <a:endParaRPr lang="en-US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17D7503-746F-1005-E326-2A37A22044B7}"/>
              </a:ext>
            </a:extLst>
          </p:cNvPr>
          <p:cNvSpPr/>
          <p:nvPr/>
        </p:nvSpPr>
        <p:spPr>
          <a:xfrm>
            <a:off x="6417392" y="2240280"/>
            <a:ext cx="5641914" cy="64008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320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8A53A1E-4AD4-458E-9DA6-8F17DB482CEB}"/>
              </a:ext>
            </a:extLst>
          </p:cNvPr>
          <p:cNvSpPr/>
          <p:nvPr/>
        </p:nvSpPr>
        <p:spPr>
          <a:xfrm>
            <a:off x="6636703" y="2331720"/>
            <a:ext cx="523892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/>
              <a:t>Puntos = Tickets
</a:t>
            </a:r>
            <a:r>
              <a:rPr lang="en-US" sz="1200" dirty="0"/>
              <a:t>Cada punto georreferenciado indica la ubicación exacta de un punto </a:t>
            </a:r>
            <a:r>
              <a:rPr lang="en-US" sz="1200" dirty="0" err="1"/>
              <a:t>dentro</a:t>
            </a:r>
            <a:r>
              <a:rPr lang="en-US" sz="1200" dirty="0"/>
              <a:t> de la zona.</a:t>
            </a:r>
            <a:endParaRPr lang="en-US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FCC944E0-B33D-55AA-7A5F-54B17E375059}"/>
              </a:ext>
            </a:extLst>
          </p:cNvPr>
          <p:cNvSpPr/>
          <p:nvPr/>
        </p:nvSpPr>
        <p:spPr>
          <a:xfrm>
            <a:off x="6417392" y="3063240"/>
            <a:ext cx="5641914" cy="64008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320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21463299-D191-A7E3-E2AC-56EAFA636BEF}"/>
              </a:ext>
            </a:extLst>
          </p:cNvPr>
          <p:cNvSpPr/>
          <p:nvPr/>
        </p:nvSpPr>
        <p:spPr>
          <a:xfrm>
            <a:off x="6636703" y="3154680"/>
            <a:ext cx="523892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/>
              <a:t>Filtros y segmentadores
</a:t>
            </a:r>
            <a:r>
              <a:rPr lang="en-US" sz="1200" dirty="0"/>
              <a:t>Utiliza los controles de Estado, Prioridad y Categoría para profundizar en el análisis.</a:t>
            </a:r>
            <a:endParaRPr lang="en-US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BE71CA93-47DF-D01C-7166-F3209C75524D}"/>
              </a:ext>
            </a:extLst>
          </p:cNvPr>
          <p:cNvSpPr/>
          <p:nvPr/>
        </p:nvSpPr>
        <p:spPr>
          <a:xfrm>
            <a:off x="6417392" y="3886200"/>
            <a:ext cx="5641914" cy="64008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12700">
            <a:solidFill>
              <a:srgbClr val="E0E6ED"/>
            </a:solidFill>
            <a:prstDash val="solid"/>
          </a:ln>
        </p:spPr>
        <p:txBody>
          <a:bodyPr/>
          <a:lstStyle/>
          <a:p>
            <a:endParaRPr sz="32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8630AEE3-D151-ECE8-BD2B-FE35183D006C}"/>
              </a:ext>
            </a:extLst>
          </p:cNvPr>
          <p:cNvSpPr/>
          <p:nvPr/>
        </p:nvSpPr>
        <p:spPr>
          <a:xfrm>
            <a:off x="6636703" y="3977640"/>
            <a:ext cx="523892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/>
              <a:t>Ranking por comuna
</a:t>
            </a:r>
            <a:r>
              <a:rPr lang="en-US" sz="1200" dirty="0"/>
              <a:t>La tabla adjunta ordena las comunas por volumen y tipo de ticket.</a:t>
            </a:r>
            <a:endParaRPr lang="en-US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29874292-96E3-F8A2-C17F-967CAE1A536D}"/>
              </a:ext>
            </a:extLst>
          </p:cNvPr>
          <p:cNvSpPr/>
          <p:nvPr/>
        </p:nvSpPr>
        <p:spPr>
          <a:xfrm>
            <a:off x="365760" y="5486400"/>
            <a:ext cx="8686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i="1" dirty="0"/>
              <a:t>Tip: navega por los filtros y zonas para identificar prioridades y oportunidades.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0290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3" ma:contentTypeDescription="Crear nuevo documento." ma:contentTypeScope="" ma:versionID="ff6d07b46bee36d50fb51a4d27c9da50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da13a3cb0be8a7b400e6630cee027f14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customXml/itemProps2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4B1579-6DDC-46A9-AC67-22A38EAB16BB}"/>
</file>

<file path=docProps/app.xml><?xml version="1.0" encoding="utf-8"?>
<Properties xmlns="http://schemas.openxmlformats.org/officeDocument/2006/extended-properties" xmlns:vt="http://schemas.openxmlformats.org/officeDocument/2006/docPropsVTypes">
  <TotalTime>4392</TotalTime>
  <Words>902</Words>
  <Application>Microsoft Office PowerPoint</Application>
  <PresentationFormat>Panorámica</PresentationFormat>
  <Paragraphs>102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Oswald</vt:lpstr>
      <vt:lpstr>Proxima Nova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Ricardo Monroy</cp:lastModifiedBy>
  <cp:revision>99</cp:revision>
  <dcterms:created xsi:type="dcterms:W3CDTF">2023-06-14T01:28:16Z</dcterms:created>
  <dcterms:modified xsi:type="dcterms:W3CDTF">2026-02-12T01:48:08Z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